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9"/>
    <p:sldId id="257" r:id="rId40"/>
    <p:sldId id="258" r:id="rId41"/>
    <p:sldId id="259" r:id="rId42"/>
    <p:sldId id="260" r:id="rId43"/>
    <p:sldId id="261" r:id="rId44"/>
    <p:sldId id="262" r:id="rId45"/>
    <p:sldId id="263" r:id="rId46"/>
    <p:sldId id="264" r:id="rId47"/>
  </p:sldIdLst>
  <p:sldSz cx="18288000" cy="10287000"/>
  <p:notesSz cx="6858000" cy="9144000"/>
  <p:embeddedFontLst>
    <p:embeddedFont>
      <p:font typeface="Montserrat Classic" charset="1" panose="00000500000000000000"/>
      <p:regular r:id="rId6"/>
    </p:embeddedFont>
    <p:embeddedFont>
      <p:font typeface="Montserrat Classic Bold" charset="1" panose="00000800000000000000"/>
      <p:regular r:id="rId7"/>
    </p:embeddedFont>
    <p:embeddedFont>
      <p:font typeface="Arimo" charset="1" panose="020B0604020202020204"/>
      <p:regular r:id="rId8"/>
    </p:embeddedFont>
    <p:embeddedFont>
      <p:font typeface="Arimo Bold" charset="1" panose="020B0704020202020204"/>
      <p:regular r:id="rId9"/>
    </p:embeddedFont>
    <p:embeddedFont>
      <p:font typeface="Arimo Italics" charset="1" panose="020B0604020202090204"/>
      <p:regular r:id="rId10"/>
    </p:embeddedFont>
    <p:embeddedFont>
      <p:font typeface="Arimo Bold Italics" charset="1" panose="020B0704020202090204"/>
      <p:regular r:id="rId11"/>
    </p:embeddedFont>
    <p:embeddedFont>
      <p:font typeface="Aileron Heavy" charset="1" panose="00000A00000000000000"/>
      <p:regular r:id="rId12"/>
    </p:embeddedFont>
    <p:embeddedFont>
      <p:font typeface="Aileron Heavy Bold" charset="1" panose="00000A00000000000000"/>
      <p:regular r:id="rId13"/>
    </p:embeddedFont>
    <p:embeddedFont>
      <p:font typeface="Aileron Heavy Italics" charset="1" panose="00000A00000000000000"/>
      <p:regular r:id="rId14"/>
    </p:embeddedFont>
    <p:embeddedFont>
      <p:font typeface="Aileron Heavy Bold Italics" charset="1" panose="00000A00000000000000"/>
      <p:regular r:id="rId15"/>
    </p:embeddedFont>
    <p:embeddedFont>
      <p:font typeface="Open Sans Light" charset="1" panose="020B0306030504020204"/>
      <p:regular r:id="rId16"/>
    </p:embeddedFont>
    <p:embeddedFont>
      <p:font typeface="Open Sans Light Bold" charset="1" panose="020B0806030504020204"/>
      <p:regular r:id="rId17"/>
    </p:embeddedFont>
    <p:embeddedFont>
      <p:font typeface="Open Sans Light Italics" charset="1" panose="020B0306030504020204"/>
      <p:regular r:id="rId18"/>
    </p:embeddedFont>
    <p:embeddedFont>
      <p:font typeface="Open Sans Light Bold Italics" charset="1" panose="020B0806030504020204"/>
      <p:regular r:id="rId19"/>
    </p:embeddedFont>
    <p:embeddedFont>
      <p:font typeface="Candal" charset="1" panose="02000503000000020004"/>
      <p:regular r:id="rId20"/>
    </p:embeddedFont>
    <p:embeddedFont>
      <p:font typeface="Montserrat" charset="1" panose="00000500000000000000"/>
      <p:regular r:id="rId21"/>
    </p:embeddedFont>
    <p:embeddedFont>
      <p:font typeface="Montserrat Bold" charset="1" panose="00000800000000000000"/>
      <p:regular r:id="rId22"/>
    </p:embeddedFont>
    <p:embeddedFont>
      <p:font typeface="Montserrat Italics" charset="1" panose="00000500000000000000"/>
      <p:regular r:id="rId23"/>
    </p:embeddedFont>
    <p:embeddedFont>
      <p:font typeface="Montserrat Bold Italics" charset="1" panose="00000800000000000000"/>
      <p:regular r:id="rId24"/>
    </p:embeddedFont>
    <p:embeddedFont>
      <p:font typeface="Montserrat Thin" charset="1" panose="00000300000000000000"/>
      <p:regular r:id="rId25"/>
    </p:embeddedFont>
    <p:embeddedFont>
      <p:font typeface="Montserrat Thin Italics" charset="1" panose="00000300000000000000"/>
      <p:regular r:id="rId26"/>
    </p:embeddedFont>
    <p:embeddedFont>
      <p:font typeface="Montserrat Extra-Light" charset="1" panose="00000300000000000000"/>
      <p:regular r:id="rId27"/>
    </p:embeddedFont>
    <p:embeddedFont>
      <p:font typeface="Montserrat Extra-Light Italics" charset="1" panose="00000300000000000000"/>
      <p:regular r:id="rId28"/>
    </p:embeddedFont>
    <p:embeddedFont>
      <p:font typeface="Montserrat Light" charset="1" panose="00000400000000000000"/>
      <p:regular r:id="rId29"/>
    </p:embeddedFont>
    <p:embeddedFont>
      <p:font typeface="Montserrat Light Italics" charset="1" panose="00000400000000000000"/>
      <p:regular r:id="rId30"/>
    </p:embeddedFont>
    <p:embeddedFont>
      <p:font typeface="Montserrat Medium" charset="1" panose="00000600000000000000"/>
      <p:regular r:id="rId31"/>
    </p:embeddedFont>
    <p:embeddedFont>
      <p:font typeface="Montserrat Medium Italics" charset="1" panose="00000600000000000000"/>
      <p:regular r:id="rId32"/>
    </p:embeddedFont>
    <p:embeddedFont>
      <p:font typeface="Montserrat Semi-Bold" charset="1" panose="00000700000000000000"/>
      <p:regular r:id="rId33"/>
    </p:embeddedFont>
    <p:embeddedFont>
      <p:font typeface="Montserrat Semi-Bold Italics" charset="1" panose="00000700000000000000"/>
      <p:regular r:id="rId34"/>
    </p:embeddedFont>
    <p:embeddedFont>
      <p:font typeface="Montserrat Ultra-Bold" charset="1" panose="00000900000000000000"/>
      <p:regular r:id="rId35"/>
    </p:embeddedFont>
    <p:embeddedFont>
      <p:font typeface="Montserrat Ultra-Bold Italics" charset="1" panose="00000900000000000000"/>
      <p:regular r:id="rId36"/>
    </p:embeddedFont>
    <p:embeddedFont>
      <p:font typeface="Montserrat Heavy" charset="1" panose="00000A00000000000000"/>
      <p:regular r:id="rId37"/>
    </p:embeddedFont>
    <p:embeddedFont>
      <p:font typeface="Montserrat Heavy Italics" charset="1" panose="00000A0000000000000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slides/slide1.xml" Type="http://schemas.openxmlformats.org/officeDocument/2006/relationships/slide"/><Relationship Id="rId4" Target="theme/theme1.xml" Type="http://schemas.openxmlformats.org/officeDocument/2006/relationships/theme"/><Relationship Id="rId40" Target="slides/slide2.xml" Type="http://schemas.openxmlformats.org/officeDocument/2006/relationships/slide"/><Relationship Id="rId41" Target="slides/slide3.xml" Type="http://schemas.openxmlformats.org/officeDocument/2006/relationships/slide"/><Relationship Id="rId42" Target="slides/slide4.xml" Type="http://schemas.openxmlformats.org/officeDocument/2006/relationships/slide"/><Relationship Id="rId43" Target="slides/slide5.xml" Type="http://schemas.openxmlformats.org/officeDocument/2006/relationships/slide"/><Relationship Id="rId44" Target="slides/slide6.xml" Type="http://schemas.openxmlformats.org/officeDocument/2006/relationships/slide"/><Relationship Id="rId45" Target="slides/slide7.xml" Type="http://schemas.openxmlformats.org/officeDocument/2006/relationships/slide"/><Relationship Id="rId46" Target="slides/slide8.xml" Type="http://schemas.openxmlformats.org/officeDocument/2006/relationships/slide"/><Relationship Id="rId47" Target="slides/slide9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https://menekseahmetyalcnkayaanaokulu.meb.k12.tr/" TargetMode="External" Type="http://schemas.openxmlformats.org/officeDocument/2006/relationships/hyperlink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jpe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jpe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Relationship Id="rId7" Target="../media/image7.jpeg" Type="http://schemas.openxmlformats.org/officeDocument/2006/relationships/image"/><Relationship Id="rId8" Target="../media/image8.png" Type="http://schemas.openxmlformats.org/officeDocument/2006/relationships/image"/><Relationship Id="rId9" Target="../media/image9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svg" Type="http://schemas.openxmlformats.org/officeDocument/2006/relationships/image"/><Relationship Id="rId12" Target="../media/image24.png" Type="http://schemas.openxmlformats.org/officeDocument/2006/relationships/image"/><Relationship Id="rId13" Target="../media/image25.svg" Type="http://schemas.openxmlformats.org/officeDocument/2006/relationships/image"/><Relationship Id="rId14" Target="../media/image26.png" Type="http://schemas.openxmlformats.org/officeDocument/2006/relationships/image"/><Relationship Id="rId15" Target="../media/image27.svg" Type="http://schemas.openxmlformats.org/officeDocument/2006/relationships/image"/><Relationship Id="rId16" Target="https://www.kidsinnature.online" TargetMode="External" Type="http://schemas.openxmlformats.org/officeDocument/2006/relationships/hyperlink"/><Relationship Id="rId17" Target="../media/image28.png" Type="http://schemas.openxmlformats.org/officeDocument/2006/relationships/image"/><Relationship Id="rId18" Target="../media/image29.svg" Type="http://schemas.openxmlformats.org/officeDocument/2006/relationships/image"/><Relationship Id="rId19" Target="../media/image30.png" Type="http://schemas.openxmlformats.org/officeDocument/2006/relationships/image"/><Relationship Id="rId2" Target="../media/image2.png" Type="http://schemas.openxmlformats.org/officeDocument/2006/relationships/image"/><Relationship Id="rId20" Target="../media/image31.svg" Type="http://schemas.openxmlformats.org/officeDocument/2006/relationships/image"/><Relationship Id="rId21" Target="../media/image32.png" Type="http://schemas.openxmlformats.org/officeDocument/2006/relationships/image"/><Relationship Id="rId22" Target="../media/image33.svg" Type="http://schemas.openxmlformats.org/officeDocument/2006/relationships/image"/><Relationship Id="rId23" Target="../media/image34.png" Type="http://schemas.openxmlformats.org/officeDocument/2006/relationships/image"/><Relationship Id="rId24" Target="../media/image35.sv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18.png" Type="http://schemas.openxmlformats.org/officeDocument/2006/relationships/image"/><Relationship Id="rId7" Target="../media/image19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pn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.png" Type="http://schemas.openxmlformats.org/officeDocument/2006/relationships/image"/><Relationship Id="rId11" Target="../media/image5.pn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38.png" Type="http://schemas.openxmlformats.org/officeDocument/2006/relationships/image"/><Relationship Id="rId5" Target="../media/image39.pn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Relationship Id="rId8" Target="../media/image42.png" Type="http://schemas.openxmlformats.org/officeDocument/2006/relationships/image"/><Relationship Id="rId9" Target="../media/image43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svg" Type="http://schemas.openxmlformats.org/officeDocument/2006/relationships/image"/><Relationship Id="rId11" Target="../media/image49.pn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png" Type="http://schemas.openxmlformats.org/officeDocument/2006/relationships/image"/><Relationship Id="rId6" Target="../media/image44.png" Type="http://schemas.openxmlformats.org/officeDocument/2006/relationships/image"/><Relationship Id="rId7" Target="../media/image45.png" Type="http://schemas.openxmlformats.org/officeDocument/2006/relationships/image"/><Relationship Id="rId8" Target="../media/image46.sv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50.jpeg" Type="http://schemas.openxmlformats.org/officeDocument/2006/relationships/image"/><Relationship Id="rId5" Target="../media/image51.jpeg" Type="http://schemas.openxmlformats.org/officeDocument/2006/relationships/image"/><Relationship Id="rId6" Target="../media/image52.jpeg" Type="http://schemas.openxmlformats.org/officeDocument/2006/relationships/image"/><Relationship Id="rId7" Target="../media/image53.png" Type="http://schemas.openxmlformats.org/officeDocument/2006/relationships/image"/><Relationship Id="rId8" Target="../media/image54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5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56.png" Type="http://schemas.openxmlformats.org/officeDocument/2006/relationships/image"/><Relationship Id="rId6" Target="../media/image57.png" Type="http://schemas.openxmlformats.org/officeDocument/2006/relationships/image"/><Relationship Id="rId7" Target="../media/image8.png" Type="http://schemas.openxmlformats.org/officeDocument/2006/relationships/image"/><Relationship Id="rId8" Target="https://erasmus-plus.ec.europa.eu/resources-and-tools/documents-and-guidelines" TargetMode="External" Type="http://schemas.openxmlformats.org/officeDocument/2006/relationships/hyperlink"/><Relationship Id="rId9" Target="https://erasmus-plus.ec.europa.eu/resources-and-tools/documents-and-guidelines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2295"/>
            <a:ext cx="18288000" cy="500009"/>
            <a:chOff x="0" y="0"/>
            <a:chExt cx="24384000" cy="666678"/>
          </a:xfrm>
        </p:grpSpPr>
        <p:sp>
          <p:nvSpPr>
            <p:cNvPr name="AutoShape 3" id="3"/>
            <p:cNvSpPr/>
            <p:nvPr/>
          </p:nvSpPr>
          <p:spPr>
            <a:xfrm>
              <a:off x="0" y="0"/>
              <a:ext cx="24384000" cy="666678"/>
            </a:xfrm>
            <a:prstGeom prst="rect">
              <a:avLst/>
            </a:prstGeom>
            <a:solidFill>
              <a:srgbClr val="A9E0A5">
                <a:alpha val="46667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4929818"/>
            <a:ext cx="18288000" cy="4742137"/>
            <a:chOff x="0" y="0"/>
            <a:chExt cx="9633185" cy="249791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633185" cy="2497916"/>
            </a:xfrm>
            <a:custGeom>
              <a:avLst/>
              <a:gdLst/>
              <a:ahLst/>
              <a:cxnLst/>
              <a:rect r="r" b="b" t="t" l="l"/>
              <a:pathLst>
                <a:path h="2497916" w="9633185">
                  <a:moveTo>
                    <a:pt x="0" y="0"/>
                  </a:moveTo>
                  <a:lnTo>
                    <a:pt x="9633185" y="0"/>
                  </a:lnTo>
                  <a:lnTo>
                    <a:pt x="9633185" y="2497916"/>
                  </a:lnTo>
                  <a:lnTo>
                    <a:pt x="0" y="2497916"/>
                  </a:lnTo>
                  <a:close/>
                </a:path>
              </a:pathLst>
            </a:custGeom>
            <a:solidFill>
              <a:srgbClr val="A9E0A5">
                <a:alpha val="46667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anchor="ctr" rtlCol="false" tIns="34562" lIns="34562" bIns="34562" rIns="34562"/>
            <a:lstStyle/>
            <a:p>
              <a:pPr algn="ctr">
                <a:lnSpc>
                  <a:spcPts val="1873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10707214" y="2335345"/>
            <a:ext cx="4681723" cy="5616310"/>
          </a:xfrm>
          <a:custGeom>
            <a:avLst/>
            <a:gdLst/>
            <a:ahLst/>
            <a:cxnLst/>
            <a:rect r="r" b="b" t="t" l="l"/>
            <a:pathLst>
              <a:path h="5616310" w="4681723">
                <a:moveTo>
                  <a:pt x="0" y="0"/>
                </a:moveTo>
                <a:lnTo>
                  <a:pt x="4681722" y="0"/>
                </a:lnTo>
                <a:lnTo>
                  <a:pt x="4681722" y="5616310"/>
                </a:lnTo>
                <a:lnTo>
                  <a:pt x="0" y="56163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017" t="-20774" r="-15044" b="-30188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899064" y="902582"/>
            <a:ext cx="10692370" cy="395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01"/>
              </a:lnSpc>
            </a:pPr>
            <a:r>
              <a:rPr lang="en-US" sz="2201" spc="-22">
                <a:solidFill>
                  <a:srgbClr val="545454"/>
                </a:solidFill>
                <a:latin typeface="Montserrat Classic Bold"/>
              </a:rPr>
              <a:t>Bendradarbiavimas inovacijų ir keitimosi </a:t>
            </a:r>
            <a:r>
              <a:rPr lang="en-US" sz="2201" spc="-22">
                <a:solidFill>
                  <a:srgbClr val="545454"/>
                </a:solidFill>
                <a:latin typeface="Montserrat Classic"/>
              </a:rPr>
              <a:t> </a:t>
            </a:r>
            <a:r>
              <a:rPr lang="en-US" sz="2201" spc="-22">
                <a:solidFill>
                  <a:srgbClr val="545454"/>
                </a:solidFill>
                <a:latin typeface="Montserrat Classic Bold"/>
              </a:rPr>
              <a:t>gerąja patirtimi tikslais.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899064" y="3745144"/>
            <a:ext cx="4415329" cy="247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21"/>
              </a:lnSpc>
            </a:pPr>
            <a:r>
              <a:rPr lang="en-US" sz="1686" spc="-16">
                <a:solidFill>
                  <a:srgbClr val="7B716D"/>
                </a:solidFill>
                <a:latin typeface="Montserrat Classic"/>
              </a:rPr>
              <a:t>Projekto trukmė: 2020-2023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99064" y="3305596"/>
            <a:ext cx="5493094" cy="2470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821"/>
              </a:lnSpc>
            </a:pPr>
            <a:r>
              <a:rPr lang="en-US" sz="1686" spc="-16">
                <a:solidFill>
                  <a:srgbClr val="7B716D"/>
                </a:solidFill>
                <a:latin typeface="Montserrat Classic"/>
              </a:rPr>
              <a:t>Projekto numeris: 2020-1-LT01-KA229-077835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917523" y="1425394"/>
            <a:ext cx="9367138" cy="1346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446"/>
              </a:lnSpc>
            </a:pPr>
            <a:r>
              <a:rPr lang="en-US" sz="3607" spc="-36">
                <a:solidFill>
                  <a:srgbClr val="545454"/>
                </a:solidFill>
                <a:latin typeface="Aileron Heavy Bold"/>
              </a:rPr>
              <a:t>Mokyklų mainų partnerystės projektas </a:t>
            </a:r>
          </a:p>
          <a:p>
            <a:pPr>
              <a:lnSpc>
                <a:spcPts val="5446"/>
              </a:lnSpc>
            </a:pPr>
            <a:r>
              <a:rPr lang="en-US" sz="3607" spc="-36">
                <a:solidFill>
                  <a:srgbClr val="545454"/>
                </a:solidFill>
                <a:latin typeface="Aileron Heavy Bold"/>
              </a:rPr>
              <a:t>"Vaikai Gamtoje"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2899064" y="5299225"/>
            <a:ext cx="7459879" cy="3215610"/>
            <a:chOff x="0" y="0"/>
            <a:chExt cx="9946505" cy="4287481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0" y="962238"/>
              <a:ext cx="9946505" cy="33252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 marL="483902" indent="-241951" lvl="1">
                <a:lnSpc>
                  <a:spcPts val="3361"/>
                </a:lnSpc>
                <a:buFont typeface="Arial"/>
                <a:buChar char="•"/>
              </a:pPr>
              <a:r>
                <a:rPr lang="en-US" sz="2241">
                  <a:solidFill>
                    <a:srgbClr val="05340B"/>
                  </a:solidFill>
                  <a:latin typeface="Montserrat Classic Bold"/>
                </a:rPr>
                <a:t>"Kelias į gamtą"</a:t>
              </a:r>
            </a:p>
            <a:p>
              <a:pPr algn="just" marL="483902" indent="-241951" lvl="1">
                <a:lnSpc>
                  <a:spcPts val="3361"/>
                </a:lnSpc>
                <a:buFont typeface="Arial"/>
                <a:buChar char="•"/>
              </a:pPr>
              <a:r>
                <a:rPr lang="en-US" sz="2241">
                  <a:solidFill>
                    <a:srgbClr val="05340B"/>
                  </a:solidFill>
                  <a:latin typeface="Montserrat Classic"/>
                </a:rPr>
                <a:t>"</a:t>
              </a:r>
              <a:r>
                <a:rPr lang="en-US" sz="2241">
                  <a:solidFill>
                    <a:srgbClr val="05340B"/>
                  </a:solidFill>
                  <a:latin typeface="Montserrat Classic Bold"/>
                </a:rPr>
                <a:t>Sodininkystė bitėms draugiškuose soduose"</a:t>
              </a:r>
            </a:p>
            <a:p>
              <a:pPr algn="just" marL="483902" indent="-241951" lvl="1">
                <a:lnSpc>
                  <a:spcPts val="3361"/>
                </a:lnSpc>
                <a:buFont typeface="Arial"/>
                <a:buChar char="•"/>
              </a:pPr>
              <a:r>
                <a:rPr lang="en-US" sz="2241">
                  <a:solidFill>
                    <a:srgbClr val="05340B"/>
                  </a:solidFill>
                  <a:latin typeface="Montserrat Classic"/>
                </a:rPr>
                <a:t>"</a:t>
              </a:r>
              <a:r>
                <a:rPr lang="en-US" sz="2241">
                  <a:solidFill>
                    <a:srgbClr val="05340B"/>
                  </a:solidFill>
                  <a:latin typeface="Montserrat Classic Bold"/>
                </a:rPr>
                <a:t>Iš daržo - ant </a:t>
              </a:r>
              <a:r>
                <a:rPr lang="en-US" sz="2241">
                  <a:solidFill>
                    <a:srgbClr val="05340B"/>
                  </a:solidFill>
                  <a:latin typeface="Montserrat Classic Bold"/>
                </a:rPr>
                <a:t>stalo"</a:t>
              </a:r>
            </a:p>
            <a:p>
              <a:pPr algn="just" marL="483902" indent="-241951" lvl="1">
                <a:lnSpc>
                  <a:spcPts val="3361"/>
                </a:lnSpc>
                <a:buFont typeface="Arial"/>
                <a:buChar char="•"/>
              </a:pPr>
              <a:r>
                <a:rPr lang="en-US" sz="2241">
                  <a:solidFill>
                    <a:srgbClr val="05340B"/>
                  </a:solidFill>
                  <a:latin typeface="Montserrat Classic"/>
                </a:rPr>
                <a:t>"</a:t>
              </a:r>
              <a:r>
                <a:rPr lang="en-US" sz="2241">
                  <a:solidFill>
                    <a:srgbClr val="05340B"/>
                  </a:solidFill>
                  <a:latin typeface="Montserrat Classic Bold"/>
                </a:rPr>
                <a:t>Medžiai, augalai ir valgomi laukiniai augalai"</a:t>
              </a:r>
            </a:p>
            <a:p>
              <a:pPr algn="just" marL="483902" indent="-241951" lvl="1">
                <a:lnSpc>
                  <a:spcPts val="3361"/>
                </a:lnSpc>
                <a:buFont typeface="Arial"/>
                <a:buChar char="•"/>
              </a:pPr>
              <a:r>
                <a:rPr lang="en-US" sz="2241">
                  <a:solidFill>
                    <a:srgbClr val="05340B"/>
                  </a:solidFill>
                  <a:latin typeface="Montserrat Classic"/>
                </a:rPr>
                <a:t>"</a:t>
              </a:r>
              <a:r>
                <a:rPr lang="en-US" sz="2241">
                  <a:solidFill>
                    <a:srgbClr val="05340B"/>
                  </a:solidFill>
                  <a:latin typeface="Montserrat Classic Bold"/>
                </a:rPr>
                <a:t>Gyvūnai gamtos cikluose" </a:t>
              </a:r>
            </a:p>
            <a:p>
              <a:pPr algn="just" marL="483902" indent="-241951" lvl="1">
                <a:lnSpc>
                  <a:spcPts val="3361"/>
                </a:lnSpc>
                <a:buFont typeface="Arial"/>
                <a:buChar char="•"/>
              </a:pPr>
              <a:r>
                <a:rPr lang="en-US" sz="2241">
                  <a:solidFill>
                    <a:srgbClr val="05340B"/>
                  </a:solidFill>
                  <a:latin typeface="Montserrat Classic"/>
                </a:rPr>
                <a:t>"</a:t>
              </a:r>
              <a:r>
                <a:rPr lang="en-US" sz="2241">
                  <a:solidFill>
                    <a:srgbClr val="05340B"/>
                  </a:solidFill>
                  <a:latin typeface="Montserrat Classic Bold"/>
                </a:rPr>
                <a:t>Ilgalaikis</a:t>
              </a:r>
              <a:r>
                <a:rPr lang="en-US" sz="2241">
                  <a:solidFill>
                    <a:srgbClr val="05340B"/>
                  </a:solidFill>
                  <a:latin typeface="Montserrat Classic Bold"/>
                </a:rPr>
                <a:t> gamtos mokymas vaikų darželiuose"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74890" y="76200"/>
              <a:ext cx="8615592" cy="6812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658"/>
                </a:lnSpc>
              </a:pPr>
              <a:r>
                <a:rPr lang="en-US" sz="3733">
                  <a:solidFill>
                    <a:srgbClr val="465E28"/>
                  </a:solidFill>
                  <a:latin typeface="Aileron Heavy Bold"/>
                </a:rPr>
                <a:t>MŪSŲ TEMOS: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42374" y="1028700"/>
            <a:ext cx="5459250" cy="9258300"/>
            <a:chOff x="0" y="0"/>
            <a:chExt cx="1636907" cy="27760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36907" cy="2776018"/>
            </a:xfrm>
            <a:custGeom>
              <a:avLst/>
              <a:gdLst/>
              <a:ahLst/>
              <a:cxnLst/>
              <a:rect r="r" b="b" t="t" l="l"/>
              <a:pathLst>
                <a:path h="2776018" w="1636907">
                  <a:moveTo>
                    <a:pt x="0" y="0"/>
                  </a:moveTo>
                  <a:lnTo>
                    <a:pt x="1636907" y="0"/>
                  </a:lnTo>
                  <a:lnTo>
                    <a:pt x="1636907" y="2776018"/>
                  </a:lnTo>
                  <a:lnTo>
                    <a:pt x="0" y="2776018"/>
                  </a:lnTo>
                  <a:close/>
                </a:path>
              </a:pathLst>
            </a:custGeom>
            <a:solidFill>
              <a:srgbClr val="A1E39E">
                <a:alpha val="21961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34562" lIns="34562" bIns="34562" rIns="34562"/>
            <a:lstStyle/>
            <a:p>
              <a:pPr algn="ctr">
                <a:lnSpc>
                  <a:spcPts val="1333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81297" y="9258300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9" y="0"/>
                </a:lnTo>
                <a:lnTo>
                  <a:pt x="2415279" y="2415278"/>
                </a:lnTo>
                <a:lnTo>
                  <a:pt x="0" y="2415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60161" y="3016259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8" y="0"/>
                </a:lnTo>
                <a:lnTo>
                  <a:pt x="2415278" y="2415278"/>
                </a:lnTo>
                <a:lnTo>
                  <a:pt x="0" y="2415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rot="0">
            <a:off x="3425563" y="7764919"/>
            <a:ext cx="4852166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8" id="8"/>
          <p:cNvSpPr txBox="true"/>
          <p:nvPr/>
        </p:nvSpPr>
        <p:spPr>
          <a:xfrm rot="0">
            <a:off x="3468378" y="2280048"/>
            <a:ext cx="5007363" cy="103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78"/>
              </a:lnSpc>
            </a:pPr>
            <a:r>
              <a:rPr lang="en-US" sz="1924" spc="-19">
                <a:solidFill>
                  <a:srgbClr val="545454"/>
                </a:solidFill>
                <a:latin typeface="Montserrat Classic"/>
              </a:rPr>
              <a:t>Skatinti mokytojus/-jas įgyti žinių ir įgūdžių vykdyti lavinančius užsiėmimus gamtoje.</a:t>
            </a:r>
          </a:p>
          <a:p>
            <a:pPr algn="l">
              <a:lnSpc>
                <a:spcPts val="2078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3468378" y="4529954"/>
            <a:ext cx="5007363" cy="523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78"/>
              </a:lnSpc>
            </a:pPr>
            <a:r>
              <a:rPr lang="en-US" sz="1924" spc="-19">
                <a:solidFill>
                  <a:srgbClr val="545454"/>
                </a:solidFill>
                <a:latin typeface="Montserrat Classic"/>
              </a:rPr>
              <a:t>Didinti vaikų ekologinį sąmoningumą.</a:t>
            </a:r>
          </a:p>
          <a:p>
            <a:pPr algn="l">
              <a:lnSpc>
                <a:spcPts val="2078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3490520" y="5179327"/>
            <a:ext cx="4985221" cy="5234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8"/>
              </a:lnSpc>
            </a:pPr>
            <a:r>
              <a:rPr lang="en-US" sz="1924" spc="-19">
                <a:solidFill>
                  <a:srgbClr val="545454"/>
                </a:solidFill>
                <a:latin typeface="Montserrat Classic"/>
              </a:rPr>
              <a:t>Lavinti vaikų įgūdžius laisvai žaidžiant, mokantis atrandant ir tyrinėjant gamtą.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449379" y="3398143"/>
            <a:ext cx="5026362" cy="103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078"/>
              </a:lnSpc>
            </a:pPr>
            <a:r>
              <a:rPr lang="en-US" sz="1924" spc="-19">
                <a:solidFill>
                  <a:srgbClr val="545454"/>
                </a:solidFill>
                <a:latin typeface="Montserrat Classic"/>
              </a:rPr>
              <a:t>Skatinti mokytojų norą siekti profesinio tobulėjimo taikant alternatyvius mokymo metodus, susijusius su gamta.</a:t>
            </a:r>
          </a:p>
          <a:p>
            <a:pPr algn="l">
              <a:lnSpc>
                <a:spcPts val="2078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3487378" y="6115853"/>
            <a:ext cx="4988364" cy="266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8"/>
              </a:lnSpc>
            </a:pPr>
            <a:r>
              <a:rPr lang="en-US" sz="1924" spc="-19">
                <a:solidFill>
                  <a:srgbClr val="545454"/>
                </a:solidFill>
                <a:latin typeface="Montserrat Classic"/>
              </a:rPr>
              <a:t>Gerinti vaikų fizinę bei emocinę sveikatą.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3449379" y="1332761"/>
            <a:ext cx="3979637" cy="430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356"/>
              </a:lnSpc>
            </a:pPr>
            <a:r>
              <a:rPr lang="en-US" sz="3107" spc="-31">
                <a:solidFill>
                  <a:srgbClr val="465E28"/>
                </a:solidFill>
                <a:latin typeface="Aileron Heavy Bold"/>
              </a:rPr>
              <a:t>PROJEKTO TIKSLAI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740656" y="1332761"/>
            <a:ext cx="5035518" cy="4304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356"/>
              </a:lnSpc>
            </a:pPr>
            <a:r>
              <a:rPr lang="en-US" sz="3107" spc="-31">
                <a:solidFill>
                  <a:srgbClr val="465E28"/>
                </a:solidFill>
                <a:latin typeface="Aileron Heavy Bold"/>
              </a:rPr>
              <a:t>PROJEKTO UŽDAVINIAI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740656" y="2274394"/>
            <a:ext cx="4932635" cy="10366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8"/>
              </a:lnSpc>
            </a:pPr>
            <a:r>
              <a:rPr lang="en-US" sz="1924" spc="-19">
                <a:solidFill>
                  <a:srgbClr val="545454"/>
                </a:solidFill>
                <a:latin typeface="Montserrat Classic"/>
              </a:rPr>
              <a:t>Organizuoti personalo mokymus, kuriuose dalyviai bus aprūpinti kompetencijomis efektyviam  projekto veiklų vykdymui.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740656" y="3556338"/>
            <a:ext cx="4932635" cy="1293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8"/>
              </a:lnSpc>
            </a:pPr>
            <a:r>
              <a:rPr lang="en-US" sz="1924" spc="-19">
                <a:solidFill>
                  <a:srgbClr val="545454"/>
                </a:solidFill>
                <a:latin typeface="Montserrat Classic"/>
              </a:rPr>
              <a:t>Supažindinti vaikus su skirtingais gamtos elementais bei jų sąveika, bičių ir kitų gyvų organizmų svarba gamtos ciklams bei leisti patiems stebėti gamtos ciklus iš arti.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740656" y="5194861"/>
            <a:ext cx="5057397" cy="12932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8"/>
              </a:lnSpc>
            </a:pPr>
            <a:r>
              <a:rPr lang="en-US" sz="1924" spc="-19">
                <a:solidFill>
                  <a:srgbClr val="545454"/>
                </a:solidFill>
                <a:latin typeface="Montserrat Classic"/>
              </a:rPr>
              <a:t>Bendradarbiaujant su partneriais, sudaryti metodinį rinkinį ir priemones, remiantis sėkmingais naudotais metodais, susijusiais su gamtos pažinimu, tyrinėjimais bei vaikų lavinimu gamtoje.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3425563" y="8355092"/>
            <a:ext cx="9504237" cy="913338"/>
            <a:chOff x="0" y="0"/>
            <a:chExt cx="12672317" cy="1217784"/>
          </a:xfrm>
        </p:grpSpPr>
        <p:sp>
          <p:nvSpPr>
            <p:cNvPr name="TextBox 19" id="19"/>
            <p:cNvSpPr txBox="true"/>
            <p:nvPr/>
          </p:nvSpPr>
          <p:spPr>
            <a:xfrm rot="0">
              <a:off x="0" y="49284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0" y="779053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www.kidsinnature.online</a:t>
              </a:r>
            </a:p>
          </p:txBody>
        </p:sp>
        <p:sp>
          <p:nvSpPr>
            <p:cNvPr name="Freeform 21" id="21"/>
            <p:cNvSpPr/>
            <p:nvPr/>
          </p:nvSpPr>
          <p:spPr>
            <a:xfrm flipH="false" flipV="false" rot="0">
              <a:off x="10545401" y="0"/>
              <a:ext cx="1163146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63146">
                  <a:moveTo>
                    <a:pt x="0" y="0"/>
                  </a:moveTo>
                  <a:lnTo>
                    <a:pt x="1163146" y="0"/>
                  </a:lnTo>
                  <a:lnTo>
                    <a:pt x="1163146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4158254" y="0"/>
              <a:ext cx="1179684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79684">
                  <a:moveTo>
                    <a:pt x="0" y="0"/>
                  </a:moveTo>
                  <a:lnTo>
                    <a:pt x="1179684" y="0"/>
                  </a:lnTo>
                  <a:lnTo>
                    <a:pt x="1179684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002" t="-7128" r="-47583" b="-113285"/>
              </a:stretch>
            </a:blipFill>
          </p:spPr>
        </p:sp>
        <p:sp>
          <p:nvSpPr>
            <p:cNvPr name="TextBox 23" id="23"/>
            <p:cNvSpPr txBox="true"/>
            <p:nvPr/>
          </p:nvSpPr>
          <p:spPr>
            <a:xfrm rot="0">
              <a:off x="6469554" y="103922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6469554" y="833691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Facebook grupė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814095" y="1028700"/>
            <a:ext cx="6187529" cy="9258300"/>
            <a:chOff x="0" y="0"/>
            <a:chExt cx="1855275" cy="27760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55275" cy="2776018"/>
            </a:xfrm>
            <a:custGeom>
              <a:avLst/>
              <a:gdLst/>
              <a:ahLst/>
              <a:cxnLst/>
              <a:rect r="r" b="b" t="t" l="l"/>
              <a:pathLst>
                <a:path h="2776018" w="1855275">
                  <a:moveTo>
                    <a:pt x="0" y="0"/>
                  </a:moveTo>
                  <a:lnTo>
                    <a:pt x="1855275" y="0"/>
                  </a:lnTo>
                  <a:lnTo>
                    <a:pt x="1855275" y="2776018"/>
                  </a:lnTo>
                  <a:lnTo>
                    <a:pt x="0" y="2776018"/>
                  </a:lnTo>
                  <a:close/>
                </a:path>
              </a:pathLst>
            </a:custGeom>
            <a:solidFill>
              <a:srgbClr val="A1E39E">
                <a:alpha val="21961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34562" lIns="34562" bIns="34562" rIns="34562"/>
            <a:lstStyle/>
            <a:p>
              <a:pPr algn="ctr">
                <a:lnSpc>
                  <a:spcPts val="1333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81297" y="9258300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9" y="0"/>
                </a:lnTo>
                <a:lnTo>
                  <a:pt x="2415279" y="2415278"/>
                </a:lnTo>
                <a:lnTo>
                  <a:pt x="0" y="2415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78465" y="3112936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8" y="0"/>
                </a:lnTo>
                <a:lnTo>
                  <a:pt x="2415278" y="2415279"/>
                </a:lnTo>
                <a:lnTo>
                  <a:pt x="0" y="24152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rot="0">
            <a:off x="3425563" y="7764919"/>
            <a:ext cx="4852166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3425563" y="8355092"/>
            <a:ext cx="9504237" cy="913338"/>
            <a:chOff x="0" y="0"/>
            <a:chExt cx="12672317" cy="121778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49284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779053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www.kidsinnature.online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10545401" y="0"/>
              <a:ext cx="1163146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63146">
                  <a:moveTo>
                    <a:pt x="0" y="0"/>
                  </a:moveTo>
                  <a:lnTo>
                    <a:pt x="1163146" y="0"/>
                  </a:lnTo>
                  <a:lnTo>
                    <a:pt x="1163146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4158254" y="0"/>
              <a:ext cx="1179684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79684">
                  <a:moveTo>
                    <a:pt x="0" y="0"/>
                  </a:moveTo>
                  <a:lnTo>
                    <a:pt x="1179684" y="0"/>
                  </a:lnTo>
                  <a:lnTo>
                    <a:pt x="1179684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002" t="-7128" r="-47583" b="-11328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6469554" y="103922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6469554" y="833691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Facebook grupė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785014" y="1896427"/>
            <a:ext cx="5415663" cy="5423764"/>
            <a:chOff x="0" y="0"/>
            <a:chExt cx="7220884" cy="723168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42179" y="0"/>
              <a:ext cx="1892763" cy="2269808"/>
            </a:xfrm>
            <a:custGeom>
              <a:avLst/>
              <a:gdLst/>
              <a:ahLst/>
              <a:cxnLst/>
              <a:rect r="r" b="b" t="t" l="l"/>
              <a:pathLst>
                <a:path h="2269808" w="1892763">
                  <a:moveTo>
                    <a:pt x="0" y="0"/>
                  </a:moveTo>
                  <a:lnTo>
                    <a:pt x="1892763" y="0"/>
                  </a:lnTo>
                  <a:lnTo>
                    <a:pt x="1892763" y="2269808"/>
                  </a:lnTo>
                  <a:lnTo>
                    <a:pt x="0" y="22698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2165946" y="969327"/>
              <a:ext cx="3313877" cy="11095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289"/>
                </a:lnSpc>
                <a:spcBef>
                  <a:spcPct val="0"/>
                </a:spcBef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Darželis</a:t>
              </a: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 “Šentvid”</a:t>
              </a:r>
            </a:p>
            <a:p>
              <a:pPr>
                <a:lnSpc>
                  <a:spcPts val="2289"/>
                </a:lnSpc>
                <a:spcBef>
                  <a:spcPct val="0"/>
                </a:spcBef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Liublijana, Slovėnija </a:t>
              </a:r>
            </a:p>
            <a:p>
              <a:pPr>
                <a:lnSpc>
                  <a:spcPts val="2289"/>
                </a:lnSpc>
                <a:spcBef>
                  <a:spcPct val="0"/>
                </a:spcBef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www.vrtecsentvid.si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0" y="5209527"/>
              <a:ext cx="1953222" cy="2022159"/>
            </a:xfrm>
            <a:custGeom>
              <a:avLst/>
              <a:gdLst/>
              <a:ahLst/>
              <a:cxnLst/>
              <a:rect r="r" b="b" t="t" l="l"/>
              <a:pathLst>
                <a:path h="2022159" w="1953222">
                  <a:moveTo>
                    <a:pt x="0" y="0"/>
                  </a:moveTo>
                  <a:lnTo>
                    <a:pt x="1953222" y="0"/>
                  </a:lnTo>
                  <a:lnTo>
                    <a:pt x="1953222" y="2022159"/>
                  </a:lnTo>
                  <a:lnTo>
                    <a:pt x="0" y="2022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 rot="0">
              <a:off x="2168781" y="5755835"/>
              <a:ext cx="4585132" cy="11664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289"/>
                </a:lnSpc>
                <a:spcBef>
                  <a:spcPct val="0"/>
                </a:spcBef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178 darželis </a:t>
              </a: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“Srebarno kopitce”</a:t>
              </a:r>
            </a:p>
            <a:p>
              <a:pPr>
                <a:lnSpc>
                  <a:spcPts val="2289"/>
                </a:lnSpc>
                <a:spcBef>
                  <a:spcPct val="0"/>
                </a:spcBef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Sofija, Bulgarija</a:t>
              </a:r>
            </a:p>
            <a:p>
              <a:pPr>
                <a:lnSpc>
                  <a:spcPts val="2633"/>
                </a:lnSpc>
                <a:spcBef>
                  <a:spcPct val="0"/>
                </a:spcBef>
              </a:pPr>
            </a:p>
          </p:txBody>
        </p:sp>
        <p:sp>
          <p:nvSpPr>
            <p:cNvPr name="Freeform 20" id="20"/>
            <p:cNvSpPr/>
            <p:nvPr/>
          </p:nvSpPr>
          <p:spPr>
            <a:xfrm flipH="false" flipV="false" rot="0">
              <a:off x="173934" y="2496098"/>
              <a:ext cx="1851661" cy="2244277"/>
            </a:xfrm>
            <a:custGeom>
              <a:avLst/>
              <a:gdLst/>
              <a:ahLst/>
              <a:cxnLst/>
              <a:rect r="r" b="b" t="t" l="l"/>
              <a:pathLst>
                <a:path h="2244277" w="1851661">
                  <a:moveTo>
                    <a:pt x="0" y="0"/>
                  </a:moveTo>
                  <a:lnTo>
                    <a:pt x="1851661" y="0"/>
                  </a:lnTo>
                  <a:lnTo>
                    <a:pt x="1851661" y="2244277"/>
                  </a:lnTo>
                  <a:lnTo>
                    <a:pt x="0" y="2244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0" t="0" r="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2025595" y="3315085"/>
              <a:ext cx="5195289" cy="11095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289"/>
                </a:lnSpc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Lopšelis-darželis “Volungėlė”</a:t>
              </a:r>
            </a:p>
            <a:p>
              <a:pPr>
                <a:lnSpc>
                  <a:spcPts val="2289"/>
                </a:lnSpc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Alytus, Lietuva</a:t>
              </a:r>
            </a:p>
            <a:p>
              <a:pPr>
                <a:lnSpc>
                  <a:spcPts val="2289"/>
                </a:lnSpc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https://www.volungele-alytus.lt/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8277729" y="2270195"/>
            <a:ext cx="7521042" cy="5049997"/>
            <a:chOff x="0" y="0"/>
            <a:chExt cx="10028056" cy="673333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003254" cy="2003254"/>
            </a:xfrm>
            <a:custGeom>
              <a:avLst/>
              <a:gdLst/>
              <a:ahLst/>
              <a:cxnLst/>
              <a:rect r="r" b="b" t="t" l="l"/>
              <a:pathLst>
                <a:path h="2003254" w="2003254">
                  <a:moveTo>
                    <a:pt x="0" y="0"/>
                  </a:moveTo>
                  <a:lnTo>
                    <a:pt x="2003254" y="0"/>
                  </a:lnTo>
                  <a:lnTo>
                    <a:pt x="2003254" y="2003254"/>
                  </a:lnTo>
                  <a:lnTo>
                    <a:pt x="0" y="2003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2469159" y="257570"/>
              <a:ext cx="6751031" cy="14883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289"/>
                </a:lnSpc>
              </a:pPr>
              <a:r>
                <a:rPr lang="en-US" sz="1635">
                  <a:solidFill>
                    <a:srgbClr val="05340B"/>
                  </a:solidFill>
                  <a:latin typeface="Montserrat Classic"/>
                </a:rPr>
                <a:t>D</a:t>
              </a: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arželis "Menekse Ahmet Yalcinkaya"</a:t>
              </a:r>
            </a:p>
            <a:p>
              <a:pPr>
                <a:lnSpc>
                  <a:spcPts val="2289"/>
                </a:lnSpc>
                <a:spcBef>
                  <a:spcPct val="0"/>
                </a:spcBef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Kiršehiris, Turkija </a:t>
              </a:r>
            </a:p>
            <a:p>
              <a:pPr>
                <a:lnSpc>
                  <a:spcPts val="2289"/>
                </a:lnSpc>
                <a:spcBef>
                  <a:spcPct val="0"/>
                </a:spcBef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  <a:hlinkClick r:id="rId10" tooltip="https://menekseahmetyalcnkayaanaokulu.meb.k12.tr/"/>
                </a:rPr>
                <a:t>www.menekseahmetyalcnkayaanaokulu.meb.k12.tr</a:t>
              </a:r>
            </a:p>
          </p:txBody>
        </p:sp>
        <p:sp>
          <p:nvSpPr>
            <p:cNvPr name="Freeform 25" id="25"/>
            <p:cNvSpPr/>
            <p:nvPr/>
          </p:nvSpPr>
          <p:spPr>
            <a:xfrm flipH="false" flipV="false" rot="0">
              <a:off x="0" y="2273634"/>
              <a:ext cx="2103469" cy="2055390"/>
            </a:xfrm>
            <a:custGeom>
              <a:avLst/>
              <a:gdLst/>
              <a:ahLst/>
              <a:cxnLst/>
              <a:rect r="r" b="b" t="t" l="l"/>
              <a:pathLst>
                <a:path h="2055390" w="2103469">
                  <a:moveTo>
                    <a:pt x="0" y="0"/>
                  </a:moveTo>
                  <a:lnTo>
                    <a:pt x="2103469" y="0"/>
                  </a:lnTo>
                  <a:lnTo>
                    <a:pt x="2103469" y="2055390"/>
                  </a:lnTo>
                  <a:lnTo>
                    <a:pt x="0" y="20553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2469159" y="3028543"/>
              <a:ext cx="7558897" cy="14883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289"/>
                </a:lnSpc>
                <a:spcBef>
                  <a:spcPct val="0"/>
                </a:spcBef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Daugpilio valstybinė gimnazija (pradinio ugdymo padalinys)</a:t>
              </a:r>
            </a:p>
            <a:p>
              <a:pPr>
                <a:lnSpc>
                  <a:spcPts val="2289"/>
                </a:lnSpc>
                <a:spcBef>
                  <a:spcPct val="0"/>
                </a:spcBef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Daugpilis, Latvija</a:t>
              </a:r>
            </a:p>
            <a:p>
              <a:pPr>
                <a:lnSpc>
                  <a:spcPts val="2289"/>
                </a:lnSpc>
                <a:spcBef>
                  <a:spcPct val="0"/>
                </a:spcBef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www.daugavpils13pii.lv</a:t>
              </a:r>
            </a:p>
          </p:txBody>
        </p:sp>
        <p:sp>
          <p:nvSpPr>
            <p:cNvPr name="Freeform 27" id="27"/>
            <p:cNvSpPr/>
            <p:nvPr/>
          </p:nvSpPr>
          <p:spPr>
            <a:xfrm flipH="false" flipV="false" rot="0">
              <a:off x="107299" y="4624551"/>
              <a:ext cx="2234053" cy="2108779"/>
            </a:xfrm>
            <a:custGeom>
              <a:avLst/>
              <a:gdLst/>
              <a:ahLst/>
              <a:cxnLst/>
              <a:rect r="r" b="b" t="t" l="l"/>
              <a:pathLst>
                <a:path h="2108779" w="2234053">
                  <a:moveTo>
                    <a:pt x="0" y="0"/>
                  </a:moveTo>
                  <a:lnTo>
                    <a:pt x="2234053" y="0"/>
                  </a:lnTo>
                  <a:lnTo>
                    <a:pt x="2234053" y="2108779"/>
                  </a:lnTo>
                  <a:lnTo>
                    <a:pt x="0" y="2108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 rot="0">
              <a:off x="2576458" y="5878052"/>
              <a:ext cx="5165542" cy="7307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289"/>
                </a:lnSpc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Darželis su išplėstine programa Nr. 1</a:t>
              </a:r>
            </a:p>
            <a:p>
              <a:pPr>
                <a:lnSpc>
                  <a:spcPts val="2289"/>
                </a:lnSpc>
                <a:spcBef>
                  <a:spcPct val="0"/>
                </a:spcBef>
              </a:pPr>
              <a:r>
                <a:rPr lang="en-US" sz="1635">
                  <a:solidFill>
                    <a:srgbClr val="05340B"/>
                  </a:solidFill>
                  <a:latin typeface="Montserrat Classic Bold"/>
                </a:rPr>
                <a:t>Buzau, Rumunija</a:t>
              </a: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3195466" y="1246007"/>
            <a:ext cx="5948534" cy="51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948"/>
              </a:lnSpc>
            </a:pPr>
            <a:r>
              <a:rPr lang="en-US" sz="3656" spc="-36">
                <a:solidFill>
                  <a:srgbClr val="465E28"/>
                </a:solidFill>
                <a:latin typeface="Aileron Heavy Bold"/>
              </a:rPr>
              <a:t>PROJEKTO PARTNERIAI 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9144000" y="1203151"/>
            <a:ext cx="6308729" cy="555341"/>
            <a:chOff x="0" y="0"/>
            <a:chExt cx="8411639" cy="740455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909636" cy="704229"/>
            </a:xfrm>
            <a:custGeom>
              <a:avLst/>
              <a:gdLst/>
              <a:ahLst/>
              <a:cxnLst/>
              <a:rect r="r" b="b" t="t" l="l"/>
              <a:pathLst>
                <a:path h="704229" w="909636">
                  <a:moveTo>
                    <a:pt x="0" y="0"/>
                  </a:moveTo>
                  <a:lnTo>
                    <a:pt x="909636" y="0"/>
                  </a:lnTo>
                  <a:lnTo>
                    <a:pt x="909636" y="704229"/>
                  </a:lnTo>
                  <a:lnTo>
                    <a:pt x="0" y="704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-3358" t="-3248" r="-3358" b="0"/>
              </a:stretch>
            </a:blip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1606676" y="36226"/>
              <a:ext cx="905201" cy="704229"/>
            </a:xfrm>
            <a:custGeom>
              <a:avLst/>
              <a:gdLst/>
              <a:ahLst/>
              <a:cxnLst/>
              <a:rect r="r" b="b" t="t" l="l"/>
              <a:pathLst>
                <a:path h="704229" w="905201">
                  <a:moveTo>
                    <a:pt x="0" y="0"/>
                  </a:moveTo>
                  <a:lnTo>
                    <a:pt x="905201" y="0"/>
                  </a:lnTo>
                  <a:lnTo>
                    <a:pt x="905201" y="704229"/>
                  </a:lnTo>
                  <a:lnTo>
                    <a:pt x="0" y="704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-16909" b="0"/>
              </a:stretch>
            </a:blip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3208916" y="36226"/>
              <a:ext cx="905201" cy="704229"/>
            </a:xfrm>
            <a:custGeom>
              <a:avLst/>
              <a:gdLst/>
              <a:ahLst/>
              <a:cxnLst/>
              <a:rect r="r" b="b" t="t" l="l"/>
              <a:pathLst>
                <a:path h="704229" w="905201">
                  <a:moveTo>
                    <a:pt x="0" y="0"/>
                  </a:moveTo>
                  <a:lnTo>
                    <a:pt x="905201" y="0"/>
                  </a:lnTo>
                  <a:lnTo>
                    <a:pt x="905201" y="704229"/>
                  </a:lnTo>
                  <a:lnTo>
                    <a:pt x="0" y="704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-1679" t="0" r="-15230" b="0"/>
              </a:stretch>
            </a:blip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6127882" y="36226"/>
              <a:ext cx="905201" cy="704229"/>
            </a:xfrm>
            <a:custGeom>
              <a:avLst/>
              <a:gdLst/>
              <a:ahLst/>
              <a:cxnLst/>
              <a:rect r="r" b="b" t="t" l="l"/>
              <a:pathLst>
                <a:path h="704229" w="905201">
                  <a:moveTo>
                    <a:pt x="0" y="0"/>
                  </a:moveTo>
                  <a:lnTo>
                    <a:pt x="905201" y="0"/>
                  </a:lnTo>
                  <a:lnTo>
                    <a:pt x="905201" y="704229"/>
                  </a:lnTo>
                  <a:lnTo>
                    <a:pt x="0" y="704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 l="-1679" t="-3358" r="-18936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7506438" y="36226"/>
              <a:ext cx="905201" cy="704229"/>
            </a:xfrm>
            <a:custGeom>
              <a:avLst/>
              <a:gdLst/>
              <a:ahLst/>
              <a:cxnLst/>
              <a:rect r="r" b="b" t="t" l="l"/>
              <a:pathLst>
                <a:path h="704229" w="905201">
                  <a:moveTo>
                    <a:pt x="0" y="0"/>
                  </a:moveTo>
                  <a:lnTo>
                    <a:pt x="905201" y="0"/>
                  </a:lnTo>
                  <a:lnTo>
                    <a:pt x="905201" y="704229"/>
                  </a:lnTo>
                  <a:lnTo>
                    <a:pt x="0" y="704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 l="-3474" t="-3474" r="-17497" b="0"/>
              </a:stretch>
            </a:blipFill>
          </p:spPr>
        </p:sp>
        <p:sp>
          <p:nvSpPr>
            <p:cNvPr name="Freeform 36" id="36"/>
            <p:cNvSpPr/>
            <p:nvPr/>
          </p:nvSpPr>
          <p:spPr>
            <a:xfrm flipH="false" flipV="false" rot="0">
              <a:off x="4739479" y="36226"/>
              <a:ext cx="905201" cy="704229"/>
            </a:xfrm>
            <a:custGeom>
              <a:avLst/>
              <a:gdLst/>
              <a:ahLst/>
              <a:cxnLst/>
              <a:rect r="r" b="b" t="t" l="l"/>
              <a:pathLst>
                <a:path h="704229" w="905201">
                  <a:moveTo>
                    <a:pt x="0" y="0"/>
                  </a:moveTo>
                  <a:lnTo>
                    <a:pt x="905201" y="0"/>
                  </a:lnTo>
                  <a:lnTo>
                    <a:pt x="905201" y="704229"/>
                  </a:lnTo>
                  <a:lnTo>
                    <a:pt x="0" y="7042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l="-8386" t="0" r="-8386" b="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11249"/>
            <a:ext cx="18288000" cy="951999"/>
            <a:chOff x="0" y="0"/>
            <a:chExt cx="5483492" cy="28544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483492" cy="285448"/>
            </a:xfrm>
            <a:custGeom>
              <a:avLst/>
              <a:gdLst/>
              <a:ahLst/>
              <a:cxnLst/>
              <a:rect r="r" b="b" t="t" l="l"/>
              <a:pathLst>
                <a:path h="285448" w="5483492">
                  <a:moveTo>
                    <a:pt x="0" y="0"/>
                  </a:moveTo>
                  <a:lnTo>
                    <a:pt x="5483492" y="0"/>
                  </a:lnTo>
                  <a:lnTo>
                    <a:pt x="5483492" y="285448"/>
                  </a:lnTo>
                  <a:lnTo>
                    <a:pt x="0" y="285448"/>
                  </a:lnTo>
                  <a:close/>
                </a:path>
              </a:pathLst>
            </a:custGeom>
            <a:solidFill>
              <a:srgbClr val="A1E39E">
                <a:alpha val="21961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34562" lIns="34562" bIns="34562" rIns="34562"/>
            <a:lstStyle/>
            <a:p>
              <a:pPr algn="ctr">
                <a:lnSpc>
                  <a:spcPts val="1333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81297" y="9258300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9" y="0"/>
                </a:lnTo>
                <a:lnTo>
                  <a:pt x="2415279" y="2415278"/>
                </a:lnTo>
                <a:lnTo>
                  <a:pt x="0" y="2415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373465" y="3128986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9" y="0"/>
                </a:lnTo>
                <a:lnTo>
                  <a:pt x="2415279" y="2415278"/>
                </a:lnTo>
                <a:lnTo>
                  <a:pt x="0" y="2415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425563" y="7763737"/>
            <a:ext cx="9504237" cy="1504693"/>
            <a:chOff x="0" y="0"/>
            <a:chExt cx="12672317" cy="2006257"/>
          </a:xfrm>
        </p:grpSpPr>
        <p:sp>
          <p:nvSpPr>
            <p:cNvPr name="AutoShape 8" id="8"/>
            <p:cNvSpPr/>
            <p:nvPr/>
          </p:nvSpPr>
          <p:spPr>
            <a:xfrm>
              <a:off x="0" y="12219"/>
              <a:ext cx="6469554" cy="0"/>
            </a:xfrm>
            <a:prstGeom prst="line">
              <a:avLst/>
            </a:prstGeom>
            <a:ln cap="flat" w="24438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9" id="9"/>
            <p:cNvSpPr txBox="true"/>
            <p:nvPr/>
          </p:nvSpPr>
          <p:spPr>
            <a:xfrm rot="0">
              <a:off x="0" y="837757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567526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www.kidsinnature.online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10545401" y="788473"/>
              <a:ext cx="1163146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63146">
                  <a:moveTo>
                    <a:pt x="0" y="0"/>
                  </a:moveTo>
                  <a:lnTo>
                    <a:pt x="1163146" y="0"/>
                  </a:lnTo>
                  <a:lnTo>
                    <a:pt x="1163146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4158254" y="788473"/>
              <a:ext cx="1179684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79684">
                  <a:moveTo>
                    <a:pt x="0" y="0"/>
                  </a:moveTo>
                  <a:lnTo>
                    <a:pt x="1179684" y="0"/>
                  </a:lnTo>
                  <a:lnTo>
                    <a:pt x="1179684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002" t="-7128" r="-47583" b="-11328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6469554" y="892395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6469554" y="1622164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Facebook grupė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639340" y="2429900"/>
            <a:ext cx="3404497" cy="4966818"/>
            <a:chOff x="0" y="0"/>
            <a:chExt cx="4539330" cy="662242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5390818"/>
              <a:ext cx="1000680" cy="1231607"/>
            </a:xfrm>
            <a:custGeom>
              <a:avLst/>
              <a:gdLst/>
              <a:ahLst/>
              <a:cxnLst/>
              <a:rect r="r" b="b" t="t" l="l"/>
              <a:pathLst>
                <a:path h="1231607" w="1000680">
                  <a:moveTo>
                    <a:pt x="0" y="0"/>
                  </a:moveTo>
                  <a:lnTo>
                    <a:pt x="1000680" y="0"/>
                  </a:lnTo>
                  <a:lnTo>
                    <a:pt x="1000680" y="1231607"/>
                  </a:lnTo>
                  <a:lnTo>
                    <a:pt x="0" y="1231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 rot="0">
              <a:off x="1264518" y="6007332"/>
              <a:ext cx="1886839" cy="300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896"/>
                </a:lnSpc>
              </a:pPr>
              <a:r>
                <a:rPr lang="en-US" sz="1354">
                  <a:solidFill>
                    <a:srgbClr val="05340B"/>
                  </a:solidFill>
                  <a:latin typeface="Montserrat Classic Bold"/>
                </a:rPr>
                <a:t>TV transliacijos</a:t>
              </a:r>
            </a:p>
          </p:txBody>
        </p:sp>
        <p:sp>
          <p:nvSpPr>
            <p:cNvPr name="Freeform 18" id="18"/>
            <p:cNvSpPr/>
            <p:nvPr/>
          </p:nvSpPr>
          <p:spPr>
            <a:xfrm flipH="false" flipV="false" rot="0">
              <a:off x="11230" y="1943289"/>
              <a:ext cx="453973" cy="957412"/>
            </a:xfrm>
            <a:custGeom>
              <a:avLst/>
              <a:gdLst/>
              <a:ahLst/>
              <a:cxnLst/>
              <a:rect r="r" b="b" t="t" l="l"/>
              <a:pathLst>
                <a:path h="957412" w="453973">
                  <a:moveTo>
                    <a:pt x="0" y="0"/>
                  </a:moveTo>
                  <a:lnTo>
                    <a:pt x="453972" y="0"/>
                  </a:lnTo>
                  <a:lnTo>
                    <a:pt x="453972" y="957412"/>
                  </a:lnTo>
                  <a:lnTo>
                    <a:pt x="0" y="9574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489964" y="2067949"/>
              <a:ext cx="676958" cy="832752"/>
            </a:xfrm>
            <a:custGeom>
              <a:avLst/>
              <a:gdLst/>
              <a:ahLst/>
              <a:cxnLst/>
              <a:rect r="r" b="b" t="t" l="l"/>
              <a:pathLst>
                <a:path h="832752" w="676958">
                  <a:moveTo>
                    <a:pt x="0" y="0"/>
                  </a:moveTo>
                  <a:lnTo>
                    <a:pt x="676957" y="0"/>
                  </a:lnTo>
                  <a:lnTo>
                    <a:pt x="676957" y="832752"/>
                  </a:lnTo>
                  <a:lnTo>
                    <a:pt x="0" y="8327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1320124" y="2183942"/>
              <a:ext cx="2516866" cy="300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896"/>
                </a:lnSpc>
              </a:pPr>
              <a:r>
                <a:rPr lang="en-US" sz="1354">
                  <a:solidFill>
                    <a:srgbClr val="05340B"/>
                  </a:solidFill>
                  <a:latin typeface="Montserrat Classic Bold"/>
                </a:rPr>
                <a:t>Straipsnių internete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345691" y="2596977"/>
              <a:ext cx="3193639" cy="254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604"/>
                </a:lnSpc>
              </a:pPr>
              <a:r>
                <a:rPr lang="en-US" sz="1146">
                  <a:solidFill>
                    <a:srgbClr val="465E28"/>
                  </a:solidFill>
                  <a:latin typeface="Montserrat Classic"/>
                </a:rPr>
                <a:t>Apie projektą ir projekto veiklas.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1108543" y="3984058"/>
              <a:ext cx="3430787" cy="6180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896"/>
                </a:lnSpc>
              </a:pPr>
              <a:r>
                <a:rPr lang="en-US" sz="1354">
                  <a:solidFill>
                    <a:srgbClr val="05340B"/>
                  </a:solidFill>
                  <a:latin typeface="Montserrat Classic Bold"/>
                </a:rPr>
                <a:t>Trumpalaikiai darbuotojų mokymai partnerių įstaigose</a:t>
              </a:r>
            </a:p>
          </p:txBody>
        </p:sp>
        <p:sp>
          <p:nvSpPr>
            <p:cNvPr name="Freeform 23" id="23"/>
            <p:cNvSpPr/>
            <p:nvPr/>
          </p:nvSpPr>
          <p:spPr>
            <a:xfrm flipH="false" flipV="false" rot="0">
              <a:off x="0" y="3618133"/>
              <a:ext cx="925619" cy="1250836"/>
            </a:xfrm>
            <a:custGeom>
              <a:avLst/>
              <a:gdLst/>
              <a:ahLst/>
              <a:cxnLst/>
              <a:rect r="r" b="b" t="t" l="l"/>
              <a:pathLst>
                <a:path h="1250836" w="925619">
                  <a:moveTo>
                    <a:pt x="0" y="0"/>
                  </a:moveTo>
                  <a:lnTo>
                    <a:pt x="925619" y="0"/>
                  </a:lnTo>
                  <a:lnTo>
                    <a:pt x="925619" y="1250836"/>
                  </a:lnTo>
                  <a:lnTo>
                    <a:pt x="0" y="12508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 rot="0">
              <a:off x="1214891" y="144955"/>
              <a:ext cx="2539313" cy="300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896"/>
                </a:lnSpc>
              </a:pPr>
              <a:r>
                <a:rPr lang="en-US" sz="1354">
                  <a:solidFill>
                    <a:srgbClr val="05340B"/>
                  </a:solidFill>
                  <a:latin typeface="Montserrat Classic Bold"/>
                </a:rPr>
                <a:t>eTwinning projektai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1240458" y="454939"/>
              <a:ext cx="2812784" cy="78389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604"/>
                </a:lnSpc>
              </a:pPr>
              <a:r>
                <a:rPr lang="en-US" sz="1146">
                  <a:solidFill>
                    <a:srgbClr val="465E28"/>
                  </a:solidFill>
                  <a:latin typeface="Montserrat Classic"/>
                </a:rPr>
                <a:t>9 Nacionaliniai kokybės ženklai, 4 Europos kokybės ženklai</a:t>
              </a:r>
            </a:p>
          </p:txBody>
        </p:sp>
        <p:sp>
          <p:nvSpPr>
            <p:cNvPr name="Freeform 26" id="26"/>
            <p:cNvSpPr/>
            <p:nvPr/>
          </p:nvSpPr>
          <p:spPr>
            <a:xfrm flipH="false" flipV="false" rot="0">
              <a:off x="61231" y="0"/>
              <a:ext cx="854142" cy="1175425"/>
            </a:xfrm>
            <a:custGeom>
              <a:avLst/>
              <a:gdLst/>
              <a:ahLst/>
              <a:cxnLst/>
              <a:rect r="r" b="b" t="t" l="l"/>
              <a:pathLst>
                <a:path h="1175425" w="854142">
                  <a:moveTo>
                    <a:pt x="0" y="0"/>
                  </a:moveTo>
                  <a:lnTo>
                    <a:pt x="854142" y="0"/>
                  </a:lnTo>
                  <a:lnTo>
                    <a:pt x="854142" y="1175425"/>
                  </a:lnTo>
                  <a:lnTo>
                    <a:pt x="0" y="11754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7" id="27"/>
          <p:cNvGrpSpPr/>
          <p:nvPr/>
        </p:nvGrpSpPr>
        <p:grpSpPr>
          <a:xfrm rot="0">
            <a:off x="3525254" y="2308601"/>
            <a:ext cx="3252651" cy="820385"/>
            <a:chOff x="0" y="0"/>
            <a:chExt cx="4336868" cy="1093847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518666" cy="1093847"/>
            </a:xfrm>
            <a:custGeom>
              <a:avLst/>
              <a:gdLst/>
              <a:ahLst/>
              <a:cxnLst/>
              <a:rect r="r" b="b" t="t" l="l"/>
              <a:pathLst>
                <a:path h="1093847" w="518666">
                  <a:moveTo>
                    <a:pt x="0" y="0"/>
                  </a:moveTo>
                  <a:lnTo>
                    <a:pt x="518666" y="0"/>
                  </a:lnTo>
                  <a:lnTo>
                    <a:pt x="518666" y="1093847"/>
                  </a:lnTo>
                  <a:lnTo>
                    <a:pt x="0" y="1093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 rot="0">
              <a:off x="1013717" y="518314"/>
              <a:ext cx="2639488" cy="300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896"/>
                </a:lnSpc>
              </a:pPr>
              <a:r>
                <a:rPr lang="en-US" sz="1354">
                  <a:solidFill>
                    <a:srgbClr val="05340B"/>
                  </a:solidFill>
                  <a:latin typeface="Montserrat Classic Bold"/>
                </a:rPr>
                <a:t>Projekto tinklalapis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1056053" y="839381"/>
              <a:ext cx="3280815" cy="254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604"/>
                </a:lnSpc>
              </a:pPr>
              <a:r>
                <a:rPr lang="en-US" sz="1146" u="sng">
                  <a:solidFill>
                    <a:srgbClr val="465E28"/>
                  </a:solidFill>
                  <a:latin typeface="Montserrat Classic"/>
                  <a:hlinkClick r:id="rId16" tooltip="https://www.kidsinnature.online"/>
                </a:rPr>
                <a:t>https://www.kidsinnature.online/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2672190" y="2429900"/>
            <a:ext cx="2847189" cy="819977"/>
            <a:chOff x="0" y="0"/>
            <a:chExt cx="3796252" cy="1093302"/>
          </a:xfrm>
        </p:grpSpPr>
        <p:sp>
          <p:nvSpPr>
            <p:cNvPr name="TextBox 32" id="32"/>
            <p:cNvSpPr txBox="true"/>
            <p:nvPr/>
          </p:nvSpPr>
          <p:spPr>
            <a:xfrm rot="0">
              <a:off x="1074029" y="246268"/>
              <a:ext cx="2722223" cy="300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896"/>
                </a:lnSpc>
              </a:pPr>
              <a:r>
                <a:rPr lang="en-US" sz="1354">
                  <a:solidFill>
                    <a:srgbClr val="05340B"/>
                  </a:solidFill>
                  <a:latin typeface="Montserrat Classic Bold"/>
                </a:rPr>
                <a:t>Metodinės priemonės</a:t>
              </a:r>
            </a:p>
          </p:txBody>
        </p:sp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54142" cy="1093302"/>
            </a:xfrm>
            <a:custGeom>
              <a:avLst/>
              <a:gdLst/>
              <a:ahLst/>
              <a:cxnLst/>
              <a:rect r="r" b="b" t="t" l="l"/>
              <a:pathLst>
                <a:path h="1093302" w="854142">
                  <a:moveTo>
                    <a:pt x="0" y="0"/>
                  </a:moveTo>
                  <a:lnTo>
                    <a:pt x="854142" y="0"/>
                  </a:lnTo>
                  <a:lnTo>
                    <a:pt x="854142" y="1093302"/>
                  </a:lnTo>
                  <a:lnTo>
                    <a:pt x="0" y="10933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34" id="34"/>
          <p:cNvGrpSpPr/>
          <p:nvPr/>
        </p:nvGrpSpPr>
        <p:grpSpPr>
          <a:xfrm rot="0">
            <a:off x="3525254" y="3698859"/>
            <a:ext cx="3252651" cy="820385"/>
            <a:chOff x="0" y="0"/>
            <a:chExt cx="4336868" cy="1093847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518666" cy="1093847"/>
            </a:xfrm>
            <a:custGeom>
              <a:avLst/>
              <a:gdLst/>
              <a:ahLst/>
              <a:cxnLst/>
              <a:rect r="r" b="b" t="t" l="l"/>
              <a:pathLst>
                <a:path h="1093847" w="518666">
                  <a:moveTo>
                    <a:pt x="0" y="0"/>
                  </a:moveTo>
                  <a:lnTo>
                    <a:pt x="518666" y="0"/>
                  </a:lnTo>
                  <a:lnTo>
                    <a:pt x="518666" y="1093847"/>
                  </a:lnTo>
                  <a:lnTo>
                    <a:pt x="0" y="1093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 rot="0">
              <a:off x="943726" y="110687"/>
              <a:ext cx="3011206" cy="30034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896"/>
                </a:lnSpc>
              </a:pPr>
              <a:r>
                <a:rPr lang="en-US" sz="1354">
                  <a:solidFill>
                    <a:srgbClr val="05340B"/>
                  </a:solidFill>
                  <a:latin typeface="Montserrat Classic Bold"/>
                </a:rPr>
                <a:t>Projekto Facebook grupė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943726" y="435404"/>
              <a:ext cx="3393142" cy="5191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604"/>
                </a:lnSpc>
              </a:pPr>
              <a:r>
                <a:rPr lang="en-US" sz="1146">
                  <a:solidFill>
                    <a:srgbClr val="465E28"/>
                  </a:solidFill>
                  <a:latin typeface="Montserrat Classic"/>
                </a:rPr>
                <a:t>https://www.facebook.com/groups/kidsinnatureproject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3472284" y="6376730"/>
            <a:ext cx="3279785" cy="1019988"/>
            <a:chOff x="0" y="0"/>
            <a:chExt cx="4373046" cy="1359984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006388" cy="1359984"/>
            </a:xfrm>
            <a:custGeom>
              <a:avLst/>
              <a:gdLst/>
              <a:ahLst/>
              <a:cxnLst/>
              <a:rect r="r" b="b" t="t" l="l"/>
              <a:pathLst>
                <a:path h="1359984" w="1006388">
                  <a:moveTo>
                    <a:pt x="0" y="0"/>
                  </a:moveTo>
                  <a:lnTo>
                    <a:pt x="1006388" y="0"/>
                  </a:lnTo>
                  <a:lnTo>
                    <a:pt x="1006388" y="1359984"/>
                  </a:lnTo>
                  <a:lnTo>
                    <a:pt x="0" y="1359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 rot="0">
              <a:off x="1179407" y="349062"/>
              <a:ext cx="2491762" cy="300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896"/>
                </a:lnSpc>
              </a:pPr>
              <a:r>
                <a:rPr lang="en-US" sz="1354">
                  <a:solidFill>
                    <a:srgbClr val="05340B"/>
                  </a:solidFill>
                  <a:latin typeface="Montserrat Classic Bold"/>
                </a:rPr>
                <a:t>Straipsniai spaudoje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1179407" y="860552"/>
              <a:ext cx="3193639" cy="254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604"/>
                </a:lnSpc>
              </a:pPr>
              <a:r>
                <a:rPr lang="en-US" sz="1146">
                  <a:solidFill>
                    <a:srgbClr val="465E28"/>
                  </a:solidFill>
                  <a:latin typeface="Montserrat Classic"/>
                </a:rPr>
                <a:t>Apie projektą ir projekto veiklas.</a:t>
              </a: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12376494" y="3785041"/>
            <a:ext cx="3628478" cy="820385"/>
            <a:chOff x="0" y="0"/>
            <a:chExt cx="4837971" cy="1093847"/>
          </a:xfrm>
        </p:grpSpPr>
        <p:sp>
          <p:nvSpPr>
            <p:cNvPr name="TextBox 43" id="43"/>
            <p:cNvSpPr txBox="true"/>
            <p:nvPr/>
          </p:nvSpPr>
          <p:spPr>
            <a:xfrm rot="0">
              <a:off x="1706578" y="600312"/>
              <a:ext cx="3131393" cy="300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896"/>
                </a:lnSpc>
              </a:pPr>
              <a:r>
                <a:rPr lang="en-US" sz="1354">
                  <a:solidFill>
                    <a:srgbClr val="05340B"/>
                  </a:solidFill>
                  <a:latin typeface="Montserrat Classic Bold"/>
                </a:rPr>
                <a:t>Renginių bendruomenei</a:t>
              </a:r>
            </a:p>
          </p:txBody>
        </p:sp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18666" cy="1093847"/>
            </a:xfrm>
            <a:custGeom>
              <a:avLst/>
              <a:gdLst/>
              <a:ahLst/>
              <a:cxnLst/>
              <a:rect r="r" b="b" t="t" l="l"/>
              <a:pathLst>
                <a:path h="1093847" w="518666">
                  <a:moveTo>
                    <a:pt x="0" y="0"/>
                  </a:moveTo>
                  <a:lnTo>
                    <a:pt x="518666" y="0"/>
                  </a:lnTo>
                  <a:lnTo>
                    <a:pt x="518666" y="1093847"/>
                  </a:lnTo>
                  <a:lnTo>
                    <a:pt x="0" y="10938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600909" y="85906"/>
              <a:ext cx="818952" cy="1007941"/>
            </a:xfrm>
            <a:custGeom>
              <a:avLst/>
              <a:gdLst/>
              <a:ahLst/>
              <a:cxnLst/>
              <a:rect r="r" b="b" t="t" l="l"/>
              <a:pathLst>
                <a:path h="1007941" w="818952">
                  <a:moveTo>
                    <a:pt x="0" y="0"/>
                  </a:moveTo>
                  <a:lnTo>
                    <a:pt x="818952" y="0"/>
                  </a:lnTo>
                  <a:lnTo>
                    <a:pt x="818952" y="1007941"/>
                  </a:lnTo>
                  <a:lnTo>
                    <a:pt x="0" y="10079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46" id="46"/>
          <p:cNvGrpSpPr/>
          <p:nvPr/>
        </p:nvGrpSpPr>
        <p:grpSpPr>
          <a:xfrm rot="0">
            <a:off x="2899064" y="4913284"/>
            <a:ext cx="3545822" cy="1213091"/>
            <a:chOff x="0" y="0"/>
            <a:chExt cx="4727763" cy="1617455"/>
          </a:xfrm>
        </p:grpSpPr>
        <p:sp>
          <p:nvSpPr>
            <p:cNvPr name="TextBox 47" id="47"/>
            <p:cNvSpPr txBox="true"/>
            <p:nvPr/>
          </p:nvSpPr>
          <p:spPr>
            <a:xfrm rot="0">
              <a:off x="1823583" y="304129"/>
              <a:ext cx="2859804" cy="131332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604"/>
                </a:lnSpc>
              </a:pPr>
              <a:r>
                <a:rPr lang="en-US" sz="1146">
                  <a:solidFill>
                    <a:srgbClr val="465E28"/>
                  </a:solidFill>
                  <a:latin typeface="Montserrat Classic"/>
                </a:rPr>
                <a:t>Kontaktiniai ir nuotoliniu būdu vykę renginiai, skirti mokytojams, tėvams ir kitoms suinteresuotoms šalims.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1823583" y="-28575"/>
              <a:ext cx="2904180" cy="3003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896"/>
                </a:lnSpc>
              </a:pPr>
              <a:r>
                <a:rPr lang="en-US" sz="1354">
                  <a:solidFill>
                    <a:srgbClr val="05340B"/>
                  </a:solidFill>
                  <a:latin typeface="Montserrat Classic Bold"/>
                </a:rPr>
                <a:t>Pranešimų ir seminarų</a:t>
              </a:r>
            </a:p>
          </p:txBody>
        </p:sp>
        <p:sp>
          <p:nvSpPr>
            <p:cNvPr name="Freeform 49" id="49"/>
            <p:cNvSpPr/>
            <p:nvPr/>
          </p:nvSpPr>
          <p:spPr>
            <a:xfrm flipH="false" flipV="false" rot="0">
              <a:off x="0" y="224914"/>
              <a:ext cx="575964" cy="1214686"/>
            </a:xfrm>
            <a:custGeom>
              <a:avLst/>
              <a:gdLst/>
              <a:ahLst/>
              <a:cxnLst/>
              <a:rect r="r" b="b" t="t" l="l"/>
              <a:pathLst>
                <a:path h="1214686" w="575964">
                  <a:moveTo>
                    <a:pt x="0" y="0"/>
                  </a:moveTo>
                  <a:lnTo>
                    <a:pt x="575964" y="0"/>
                  </a:lnTo>
                  <a:lnTo>
                    <a:pt x="575964" y="1214686"/>
                  </a:lnTo>
                  <a:lnTo>
                    <a:pt x="0" y="12146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0" id="50"/>
            <p:cNvSpPr/>
            <p:nvPr/>
          </p:nvSpPr>
          <p:spPr>
            <a:xfrm flipH="false" flipV="false" rot="0">
              <a:off x="667293" y="320310"/>
              <a:ext cx="909423" cy="1119290"/>
            </a:xfrm>
            <a:custGeom>
              <a:avLst/>
              <a:gdLst/>
              <a:ahLst/>
              <a:cxnLst/>
              <a:rect r="r" b="b" t="t" l="l"/>
              <a:pathLst>
                <a:path h="1119290" w="909423">
                  <a:moveTo>
                    <a:pt x="0" y="0"/>
                  </a:moveTo>
                  <a:lnTo>
                    <a:pt x="909423" y="0"/>
                  </a:lnTo>
                  <a:lnTo>
                    <a:pt x="909423" y="1119290"/>
                  </a:lnTo>
                  <a:lnTo>
                    <a:pt x="0" y="1119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51" id="51"/>
          <p:cNvSpPr txBox="true"/>
          <p:nvPr/>
        </p:nvSpPr>
        <p:spPr>
          <a:xfrm rot="0">
            <a:off x="3472284" y="1091055"/>
            <a:ext cx="5869305" cy="51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948"/>
              </a:lnSpc>
            </a:pPr>
            <a:r>
              <a:rPr lang="en-US" sz="3656" spc="-36">
                <a:solidFill>
                  <a:srgbClr val="465E28"/>
                </a:solidFill>
                <a:latin typeface="Aileron Heavy Bold"/>
              </a:rPr>
              <a:t>PROJEKTO REZULTATAI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12376494" y="5249297"/>
            <a:ext cx="3355603" cy="807214"/>
            <a:chOff x="0" y="0"/>
            <a:chExt cx="4474137" cy="1076286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788579" y="33488"/>
              <a:ext cx="762871" cy="1009311"/>
            </a:xfrm>
            <a:custGeom>
              <a:avLst/>
              <a:gdLst/>
              <a:ahLst/>
              <a:cxnLst/>
              <a:rect r="r" b="b" t="t" l="l"/>
              <a:pathLst>
                <a:path h="1009311" w="762871">
                  <a:moveTo>
                    <a:pt x="0" y="0"/>
                  </a:moveTo>
                  <a:lnTo>
                    <a:pt x="762870" y="0"/>
                  </a:lnTo>
                  <a:lnTo>
                    <a:pt x="762870" y="1009310"/>
                  </a:lnTo>
                  <a:lnTo>
                    <a:pt x="0" y="1009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796451" cy="1076286"/>
            </a:xfrm>
            <a:custGeom>
              <a:avLst/>
              <a:gdLst/>
              <a:ahLst/>
              <a:cxnLst/>
              <a:rect r="r" b="b" t="t" l="l"/>
              <a:pathLst>
                <a:path h="1076286" w="796451">
                  <a:moveTo>
                    <a:pt x="0" y="0"/>
                  </a:moveTo>
                  <a:lnTo>
                    <a:pt x="796451" y="0"/>
                  </a:lnTo>
                  <a:lnTo>
                    <a:pt x="796451" y="1076286"/>
                  </a:lnTo>
                  <a:lnTo>
                    <a:pt x="0" y="1076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 rot="0">
              <a:off x="1779339" y="107030"/>
              <a:ext cx="2694798" cy="9357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1896"/>
                </a:lnSpc>
              </a:pPr>
              <a:r>
                <a:rPr lang="en-US" sz="1354">
                  <a:solidFill>
                    <a:srgbClr val="05340B"/>
                  </a:solidFill>
                  <a:latin typeface="Montserrat Classic Bold"/>
                </a:rPr>
                <a:t>Projekte dalyvaujantys mokytojai ir švietimo vadovai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0303623" y="6436502"/>
            <a:ext cx="17986567" cy="1099810"/>
            <a:chOff x="0" y="0"/>
            <a:chExt cx="5393110" cy="329768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5393110" cy="329768"/>
            </a:xfrm>
            <a:custGeom>
              <a:avLst/>
              <a:gdLst/>
              <a:ahLst/>
              <a:cxnLst/>
              <a:rect r="r" b="b" t="t" l="l"/>
              <a:pathLst>
                <a:path h="329768" w="5393110">
                  <a:moveTo>
                    <a:pt x="0" y="0"/>
                  </a:moveTo>
                  <a:lnTo>
                    <a:pt x="5393110" y="0"/>
                  </a:lnTo>
                  <a:lnTo>
                    <a:pt x="5393110" y="329768"/>
                  </a:lnTo>
                  <a:lnTo>
                    <a:pt x="0" y="329768"/>
                  </a:lnTo>
                  <a:close/>
                </a:path>
              </a:pathLst>
            </a:custGeom>
            <a:solidFill>
              <a:srgbClr val="F80606">
                <a:alpha val="21961"/>
              </a:srgbClr>
            </a:solid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34562" lIns="34562" bIns="34562" rIns="34562"/>
            <a:lstStyle/>
            <a:p>
              <a:pPr algn="ctr">
                <a:lnSpc>
                  <a:spcPts val="1333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0646255" y="6540389"/>
            <a:ext cx="5464366" cy="892035"/>
            <a:chOff x="0" y="0"/>
            <a:chExt cx="7285821" cy="118938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544664" cy="1148677"/>
            </a:xfrm>
            <a:custGeom>
              <a:avLst/>
              <a:gdLst/>
              <a:ahLst/>
              <a:cxnLst/>
              <a:rect r="r" b="b" t="t" l="l"/>
              <a:pathLst>
                <a:path h="1148677" w="544664">
                  <a:moveTo>
                    <a:pt x="0" y="0"/>
                  </a:moveTo>
                  <a:lnTo>
                    <a:pt x="544664" y="0"/>
                  </a:lnTo>
                  <a:lnTo>
                    <a:pt x="544664" y="1148677"/>
                  </a:lnTo>
                  <a:lnTo>
                    <a:pt x="0" y="11486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593445" y="60953"/>
              <a:ext cx="910969" cy="1087724"/>
            </a:xfrm>
            <a:custGeom>
              <a:avLst/>
              <a:gdLst/>
              <a:ahLst/>
              <a:cxnLst/>
              <a:rect r="r" b="b" t="t" l="l"/>
              <a:pathLst>
                <a:path h="1087724" w="910969">
                  <a:moveTo>
                    <a:pt x="0" y="0"/>
                  </a:moveTo>
                  <a:lnTo>
                    <a:pt x="910969" y="0"/>
                  </a:lnTo>
                  <a:lnTo>
                    <a:pt x="910969" y="1087724"/>
                  </a:lnTo>
                  <a:lnTo>
                    <a:pt x="0" y="1087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2" id="62"/>
            <p:cNvSpPr/>
            <p:nvPr/>
          </p:nvSpPr>
          <p:spPr>
            <a:xfrm flipH="false" flipV="false" rot="0">
              <a:off x="1561108" y="60953"/>
              <a:ext cx="900856" cy="1108177"/>
            </a:xfrm>
            <a:custGeom>
              <a:avLst/>
              <a:gdLst/>
              <a:ahLst/>
              <a:cxnLst/>
              <a:rect r="r" b="b" t="t" l="l"/>
              <a:pathLst>
                <a:path h="1108177" w="900856">
                  <a:moveTo>
                    <a:pt x="0" y="0"/>
                  </a:moveTo>
                  <a:lnTo>
                    <a:pt x="900856" y="0"/>
                  </a:lnTo>
                  <a:lnTo>
                    <a:pt x="900856" y="1108177"/>
                  </a:lnTo>
                  <a:lnTo>
                    <a:pt x="0" y="1108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63" id="63"/>
            <p:cNvSpPr/>
            <p:nvPr/>
          </p:nvSpPr>
          <p:spPr>
            <a:xfrm flipH="false" flipV="false" rot="0">
              <a:off x="2518657" y="81203"/>
              <a:ext cx="900856" cy="1108177"/>
            </a:xfrm>
            <a:custGeom>
              <a:avLst/>
              <a:gdLst/>
              <a:ahLst/>
              <a:cxnLst/>
              <a:rect r="r" b="b" t="t" l="l"/>
              <a:pathLst>
                <a:path h="1108177" w="900856">
                  <a:moveTo>
                    <a:pt x="0" y="0"/>
                  </a:moveTo>
                  <a:lnTo>
                    <a:pt x="900856" y="0"/>
                  </a:lnTo>
                  <a:lnTo>
                    <a:pt x="900856" y="1108177"/>
                  </a:lnTo>
                  <a:lnTo>
                    <a:pt x="0" y="11081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 rot="0">
              <a:off x="3699741" y="340749"/>
              <a:ext cx="3586080" cy="80792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2524"/>
                </a:lnSpc>
              </a:pPr>
              <a:r>
                <a:rPr lang="en-US" sz="1802">
                  <a:solidFill>
                    <a:srgbClr val="05340B"/>
                  </a:solidFill>
                  <a:latin typeface="Montserrat Classic Bold"/>
                </a:rPr>
                <a:t>Projekte dalyvaujantys vaikai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-32295"/>
            <a:ext cx="18288000" cy="448202"/>
            <a:chOff x="0" y="0"/>
            <a:chExt cx="24384000" cy="597603"/>
          </a:xfrm>
        </p:grpSpPr>
        <p:sp>
          <p:nvSpPr>
            <p:cNvPr name="AutoShape 3" id="3"/>
            <p:cNvSpPr/>
            <p:nvPr/>
          </p:nvSpPr>
          <p:spPr>
            <a:xfrm>
              <a:off x="0" y="0"/>
              <a:ext cx="24384000" cy="597603"/>
            </a:xfrm>
            <a:prstGeom prst="rect">
              <a:avLst/>
            </a:prstGeom>
            <a:solidFill>
              <a:srgbClr val="A9E0A5">
                <a:alpha val="46667"/>
              </a:srgbClr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7763737"/>
            <a:ext cx="18288000" cy="2523263"/>
            <a:chOff x="0" y="0"/>
            <a:chExt cx="9633185" cy="1329126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9633185" cy="1329126"/>
            </a:xfrm>
            <a:custGeom>
              <a:avLst/>
              <a:gdLst/>
              <a:ahLst/>
              <a:cxnLst/>
              <a:rect r="r" b="b" t="t" l="l"/>
              <a:pathLst>
                <a:path h="1329126" w="9633185">
                  <a:moveTo>
                    <a:pt x="0" y="0"/>
                  </a:moveTo>
                  <a:lnTo>
                    <a:pt x="9633185" y="0"/>
                  </a:lnTo>
                  <a:lnTo>
                    <a:pt x="9633185" y="1329126"/>
                  </a:lnTo>
                  <a:lnTo>
                    <a:pt x="0" y="1329126"/>
                  </a:lnTo>
                  <a:close/>
                </a:path>
              </a:pathLst>
            </a:custGeom>
            <a:solidFill>
              <a:srgbClr val="A9E0A5">
                <a:alpha val="46667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anchor="ctr" rtlCol="false" tIns="34562" lIns="34562" bIns="34562" rIns="34562"/>
            <a:lstStyle/>
            <a:p>
              <a:pPr algn="ctr">
                <a:lnSpc>
                  <a:spcPts val="1873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3425563" y="7763737"/>
            <a:ext cx="9504237" cy="1504693"/>
            <a:chOff x="0" y="0"/>
            <a:chExt cx="12672317" cy="2006257"/>
          </a:xfrm>
        </p:grpSpPr>
        <p:sp>
          <p:nvSpPr>
            <p:cNvPr name="AutoShape 8" id="8"/>
            <p:cNvSpPr/>
            <p:nvPr/>
          </p:nvSpPr>
          <p:spPr>
            <a:xfrm>
              <a:off x="0" y="12219"/>
              <a:ext cx="6469554" cy="0"/>
            </a:xfrm>
            <a:prstGeom prst="line">
              <a:avLst/>
            </a:prstGeom>
            <a:ln cap="flat" w="24438">
              <a:solidFill>
                <a:srgbClr val="000000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9" id="9"/>
            <p:cNvSpPr txBox="true"/>
            <p:nvPr/>
          </p:nvSpPr>
          <p:spPr>
            <a:xfrm rot="0">
              <a:off x="0" y="837757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1567526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www.kidsinnature.online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10545401" y="788473"/>
              <a:ext cx="1163146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63146">
                  <a:moveTo>
                    <a:pt x="0" y="0"/>
                  </a:moveTo>
                  <a:lnTo>
                    <a:pt x="1163146" y="0"/>
                  </a:lnTo>
                  <a:lnTo>
                    <a:pt x="1163146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4158254" y="788473"/>
              <a:ext cx="1179684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79684">
                  <a:moveTo>
                    <a:pt x="0" y="0"/>
                  </a:moveTo>
                  <a:lnTo>
                    <a:pt x="1179684" y="0"/>
                  </a:lnTo>
                  <a:lnTo>
                    <a:pt x="1179684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002" t="-7128" r="-47583" b="-11328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6469554" y="892395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6469554" y="1622164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Facebook grupė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2899064" y="1698539"/>
            <a:ext cx="7459879" cy="589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483902" indent="-241951" lvl="1">
              <a:lnSpc>
                <a:spcPts val="3361"/>
              </a:lnSpc>
              <a:buFont typeface="Arial"/>
              <a:buChar char="•"/>
            </a:pPr>
            <a:r>
              <a:rPr lang="en-US" sz="2241">
                <a:solidFill>
                  <a:srgbClr val="05340B"/>
                </a:solidFill>
                <a:latin typeface="Montserrat Classic"/>
              </a:rPr>
              <a:t>Vidutiniškai 80 % (10 teisingai atsakytų klausimų iš 13) testo klausimų sulaukė žinių pagerėjimo po 1-ųjų projekto metų veiklų bei 93% (12 klausimų iš 13) po 2-ųjų projekto metų.</a:t>
            </a:r>
          </a:p>
          <a:p>
            <a:pPr marL="483902" indent="-241951" lvl="1">
              <a:lnSpc>
                <a:spcPts val="3361"/>
              </a:lnSpc>
              <a:buFont typeface="Arial"/>
              <a:buChar char="•"/>
            </a:pPr>
            <a:r>
              <a:rPr lang="en-US" sz="2241">
                <a:solidFill>
                  <a:srgbClr val="05340B"/>
                </a:solidFill>
                <a:latin typeface="Montserrat Classic"/>
              </a:rPr>
              <a:t>Apibendrinus, mokinių žinių vertinimo testų rezultatai rodo, kad darželyje vykdytos ugdomosios veiklos buvo veiksmingos gerinant vaikų žinias ir supratimą įvairiomis su gamta susijusiomis temomis.</a:t>
            </a:r>
          </a:p>
          <a:p>
            <a:pPr marL="483902" indent="-241951" lvl="1">
              <a:lnSpc>
                <a:spcPts val="3361"/>
              </a:lnSpc>
              <a:buFont typeface="Arial"/>
              <a:buChar char="•"/>
            </a:pPr>
            <a:r>
              <a:rPr lang="en-US" sz="2241">
                <a:solidFill>
                  <a:srgbClr val="05340B"/>
                </a:solidFill>
                <a:latin typeface="Montserrat Classic"/>
              </a:rPr>
              <a:t>Galima daryti išvadą, kad vaikai geriau išlaiko ir įtvirtina žinias, kai patys atlieka užduotis arba mokosi kokiu nors kitu interaktyviu būdu, o ne tik klausydami ir stebėdami.</a:t>
            </a:r>
          </a:p>
          <a:p>
            <a:pPr>
              <a:lnSpc>
                <a:spcPts val="3361"/>
              </a:lnSpc>
            </a:pP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11043593" y="2365570"/>
            <a:ext cx="4345343" cy="4345343"/>
          </a:xfrm>
          <a:custGeom>
            <a:avLst/>
            <a:gdLst/>
            <a:ahLst/>
            <a:cxnLst/>
            <a:rect r="r" b="b" t="t" l="l"/>
            <a:pathLst>
              <a:path h="4345343" w="4345343">
                <a:moveTo>
                  <a:pt x="0" y="0"/>
                </a:moveTo>
                <a:lnTo>
                  <a:pt x="4345343" y="0"/>
                </a:lnTo>
                <a:lnTo>
                  <a:pt x="4345343" y="4345343"/>
                </a:lnTo>
                <a:lnTo>
                  <a:pt x="0" y="43453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2899064" y="820855"/>
            <a:ext cx="9833388" cy="4918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58"/>
              </a:lnSpc>
            </a:pPr>
            <a:r>
              <a:rPr lang="en-US" sz="3733">
                <a:solidFill>
                  <a:srgbClr val="465E28"/>
                </a:solidFill>
                <a:latin typeface="Aileron Heavy Bold"/>
              </a:rPr>
              <a:t>UGDYTINIŲ ŽINIŲ VERTINIMAS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40656" y="1028700"/>
            <a:ext cx="5260968" cy="9258300"/>
            <a:chOff x="0" y="0"/>
            <a:chExt cx="1577454" cy="27760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77454" cy="2776018"/>
            </a:xfrm>
            <a:custGeom>
              <a:avLst/>
              <a:gdLst/>
              <a:ahLst/>
              <a:cxnLst/>
              <a:rect r="r" b="b" t="t" l="l"/>
              <a:pathLst>
                <a:path h="2776018" w="1577454">
                  <a:moveTo>
                    <a:pt x="0" y="0"/>
                  </a:moveTo>
                  <a:lnTo>
                    <a:pt x="1577454" y="0"/>
                  </a:lnTo>
                  <a:lnTo>
                    <a:pt x="1577454" y="2776018"/>
                  </a:lnTo>
                  <a:lnTo>
                    <a:pt x="0" y="2776018"/>
                  </a:lnTo>
                  <a:close/>
                </a:path>
              </a:pathLst>
            </a:custGeom>
            <a:solidFill>
              <a:srgbClr val="A1E39E">
                <a:alpha val="21961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34562" lIns="34562" bIns="34562" rIns="34562"/>
            <a:lstStyle/>
            <a:p>
              <a:pPr algn="ctr">
                <a:lnSpc>
                  <a:spcPts val="1333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81297" y="9258300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9" y="0"/>
                </a:lnTo>
                <a:lnTo>
                  <a:pt x="2415279" y="2415278"/>
                </a:lnTo>
                <a:lnTo>
                  <a:pt x="0" y="2415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901783" y="2453981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9" y="0"/>
                </a:lnTo>
                <a:lnTo>
                  <a:pt x="2415279" y="2415279"/>
                </a:lnTo>
                <a:lnTo>
                  <a:pt x="0" y="24152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rot="0">
            <a:off x="3425563" y="7764919"/>
            <a:ext cx="4852166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3285146" y="4120579"/>
            <a:ext cx="4679515" cy="2632227"/>
          </a:xfrm>
          <a:custGeom>
            <a:avLst/>
            <a:gdLst/>
            <a:ahLst/>
            <a:cxnLst/>
            <a:rect r="r" b="b" t="t" l="l"/>
            <a:pathLst>
              <a:path h="2632227" w="4679515">
                <a:moveTo>
                  <a:pt x="0" y="0"/>
                </a:moveTo>
                <a:lnTo>
                  <a:pt x="4679515" y="0"/>
                </a:lnTo>
                <a:lnTo>
                  <a:pt x="4679515" y="2632228"/>
                </a:lnTo>
                <a:lnTo>
                  <a:pt x="0" y="26322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885180" y="4038341"/>
            <a:ext cx="4971920" cy="2796705"/>
          </a:xfrm>
          <a:custGeom>
            <a:avLst/>
            <a:gdLst/>
            <a:ahLst/>
            <a:cxnLst/>
            <a:rect r="r" b="b" t="t" l="l"/>
            <a:pathLst>
              <a:path h="2796705" w="4971920">
                <a:moveTo>
                  <a:pt x="0" y="0"/>
                </a:moveTo>
                <a:lnTo>
                  <a:pt x="4971920" y="0"/>
                </a:lnTo>
                <a:lnTo>
                  <a:pt x="4971920" y="2796705"/>
                </a:lnTo>
                <a:lnTo>
                  <a:pt x="0" y="27967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799318" y="1332761"/>
            <a:ext cx="3979637" cy="430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356"/>
              </a:lnSpc>
            </a:pPr>
            <a:r>
              <a:rPr lang="en-US" sz="3107" spc="-31">
                <a:solidFill>
                  <a:srgbClr val="465E28"/>
                </a:solidFill>
                <a:latin typeface="Aileron Heavy Bold"/>
              </a:rPr>
              <a:t>RECEPTŲ KNYGA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853381" y="1332761"/>
            <a:ext cx="5035518" cy="4308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356"/>
              </a:lnSpc>
            </a:pPr>
            <a:r>
              <a:rPr lang="en-US" sz="3107" spc="-31">
                <a:solidFill>
                  <a:srgbClr val="465E28"/>
                </a:solidFill>
                <a:latin typeface="Aileron Heavy Bold"/>
              </a:rPr>
              <a:t>PAVEIKSLĖLIŲ ŽODYNAS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4607027" y="2170872"/>
            <a:ext cx="1622068" cy="1622068"/>
            <a:chOff x="0" y="0"/>
            <a:chExt cx="2162757" cy="216275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162757" cy="2162757"/>
            </a:xfrm>
            <a:custGeom>
              <a:avLst/>
              <a:gdLst/>
              <a:ahLst/>
              <a:cxnLst/>
              <a:rect r="r" b="b" t="t" l="l"/>
              <a:pathLst>
                <a:path h="2162757" w="2162757">
                  <a:moveTo>
                    <a:pt x="0" y="0"/>
                  </a:moveTo>
                  <a:lnTo>
                    <a:pt x="2162757" y="0"/>
                  </a:lnTo>
                  <a:lnTo>
                    <a:pt x="2162757" y="2162757"/>
                  </a:lnTo>
                  <a:lnTo>
                    <a:pt x="0" y="21627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1563402" y="2170872"/>
            <a:ext cx="1615476" cy="1615476"/>
            <a:chOff x="0" y="0"/>
            <a:chExt cx="2153968" cy="215396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53968" cy="2153968"/>
            </a:xfrm>
            <a:custGeom>
              <a:avLst/>
              <a:gdLst/>
              <a:ahLst/>
              <a:cxnLst/>
              <a:rect r="r" b="b" t="t" l="l"/>
              <a:pathLst>
                <a:path h="2153968" w="2153968">
                  <a:moveTo>
                    <a:pt x="0" y="0"/>
                  </a:moveTo>
                  <a:lnTo>
                    <a:pt x="2153968" y="0"/>
                  </a:lnTo>
                  <a:lnTo>
                    <a:pt x="2153968" y="2153968"/>
                  </a:lnTo>
                  <a:lnTo>
                    <a:pt x="0" y="2153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6" id="16"/>
          <p:cNvGrpSpPr/>
          <p:nvPr/>
        </p:nvGrpSpPr>
        <p:grpSpPr>
          <a:xfrm rot="0">
            <a:off x="3425563" y="8355092"/>
            <a:ext cx="9504237" cy="913338"/>
            <a:chOff x="0" y="0"/>
            <a:chExt cx="12672317" cy="1217784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49284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779053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www.kidsinnature.online</a:t>
              </a:r>
            </a:p>
          </p:txBody>
        </p:sp>
        <p:sp>
          <p:nvSpPr>
            <p:cNvPr name="Freeform 19" id="19"/>
            <p:cNvSpPr/>
            <p:nvPr/>
          </p:nvSpPr>
          <p:spPr>
            <a:xfrm flipH="false" flipV="false" rot="0">
              <a:off x="10545401" y="0"/>
              <a:ext cx="1163146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63146">
                  <a:moveTo>
                    <a:pt x="0" y="0"/>
                  </a:moveTo>
                  <a:lnTo>
                    <a:pt x="1163146" y="0"/>
                  </a:lnTo>
                  <a:lnTo>
                    <a:pt x="1163146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4158254" y="0"/>
              <a:ext cx="1179684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79684">
                  <a:moveTo>
                    <a:pt x="0" y="0"/>
                  </a:moveTo>
                  <a:lnTo>
                    <a:pt x="1179684" y="0"/>
                  </a:lnTo>
                  <a:lnTo>
                    <a:pt x="1179684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6002" t="-7128" r="-47583" b="-113285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 rot="0">
              <a:off x="6469554" y="103922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6469554" y="833691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Facebook grupė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42374" y="1028700"/>
            <a:ext cx="5459250" cy="9258300"/>
            <a:chOff x="0" y="0"/>
            <a:chExt cx="1636907" cy="27760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36907" cy="2776018"/>
            </a:xfrm>
            <a:custGeom>
              <a:avLst/>
              <a:gdLst/>
              <a:ahLst/>
              <a:cxnLst/>
              <a:rect r="r" b="b" t="t" l="l"/>
              <a:pathLst>
                <a:path h="2776018" w="1636907">
                  <a:moveTo>
                    <a:pt x="0" y="0"/>
                  </a:moveTo>
                  <a:lnTo>
                    <a:pt x="1636907" y="0"/>
                  </a:lnTo>
                  <a:lnTo>
                    <a:pt x="1636907" y="2776018"/>
                  </a:lnTo>
                  <a:lnTo>
                    <a:pt x="0" y="2776018"/>
                  </a:lnTo>
                  <a:close/>
                </a:path>
              </a:pathLst>
            </a:custGeom>
            <a:solidFill>
              <a:srgbClr val="A1E39E">
                <a:alpha val="21961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34562" lIns="34562" bIns="34562" rIns="34562"/>
            <a:lstStyle/>
            <a:p>
              <a:pPr algn="ctr">
                <a:lnSpc>
                  <a:spcPts val="1333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81297" y="9258300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9" y="0"/>
                </a:lnTo>
                <a:lnTo>
                  <a:pt x="2415279" y="2415278"/>
                </a:lnTo>
                <a:lnTo>
                  <a:pt x="0" y="2415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788291" y="2460819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8" y="0"/>
                </a:lnTo>
                <a:lnTo>
                  <a:pt x="2415278" y="2415278"/>
                </a:lnTo>
                <a:lnTo>
                  <a:pt x="0" y="2415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7" id="7"/>
          <p:cNvSpPr/>
          <p:nvPr/>
        </p:nvSpPr>
        <p:spPr>
          <a:xfrm rot="0">
            <a:off x="3425563" y="7764919"/>
            <a:ext cx="4852166" cy="0"/>
          </a:xfrm>
          <a:prstGeom prst="line">
            <a:avLst/>
          </a:prstGeom>
          <a:ln cap="flat" w="1905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3425563" y="8355092"/>
            <a:ext cx="9504237" cy="913338"/>
            <a:chOff x="0" y="0"/>
            <a:chExt cx="12672317" cy="1217784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49284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779053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www.kidsinnature.online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10545401" y="0"/>
              <a:ext cx="1163146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63146">
                  <a:moveTo>
                    <a:pt x="0" y="0"/>
                  </a:moveTo>
                  <a:lnTo>
                    <a:pt x="1163146" y="0"/>
                  </a:lnTo>
                  <a:lnTo>
                    <a:pt x="1163146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4158254" y="0"/>
              <a:ext cx="1179684" cy="1163146"/>
            </a:xfrm>
            <a:custGeom>
              <a:avLst/>
              <a:gdLst/>
              <a:ahLst/>
              <a:cxnLst/>
              <a:rect r="r" b="b" t="t" l="l"/>
              <a:pathLst>
                <a:path h="1163146" w="1179684">
                  <a:moveTo>
                    <a:pt x="0" y="0"/>
                  </a:moveTo>
                  <a:lnTo>
                    <a:pt x="1179684" y="0"/>
                  </a:lnTo>
                  <a:lnTo>
                    <a:pt x="1179684" y="1163146"/>
                  </a:lnTo>
                  <a:lnTo>
                    <a:pt x="0" y="1163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6002" t="-7128" r="-47583" b="-11328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6469554" y="103922"/>
              <a:ext cx="3636010" cy="640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059"/>
                </a:lnSpc>
              </a:pPr>
              <a:r>
                <a:rPr lang="en-US" sz="2899">
                  <a:solidFill>
                    <a:srgbClr val="465E28"/>
                  </a:solidFill>
                  <a:latin typeface="Montserrat Classic"/>
                </a:rPr>
                <a:t>Kids in Nature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6469554" y="833691"/>
              <a:ext cx="6202762" cy="38409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417"/>
                </a:lnSpc>
              </a:pPr>
              <a:r>
                <a:rPr lang="en-US" sz="1726">
                  <a:solidFill>
                    <a:srgbClr val="465E28"/>
                  </a:solidFill>
                  <a:latin typeface="Montserrat Classic"/>
                </a:rPr>
                <a:t>Facebook grupė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3365686" y="4491828"/>
            <a:ext cx="4971920" cy="2796705"/>
          </a:xfrm>
          <a:custGeom>
            <a:avLst/>
            <a:gdLst/>
            <a:ahLst/>
            <a:cxnLst/>
            <a:rect r="r" b="b" t="t" l="l"/>
            <a:pathLst>
              <a:path h="2796705" w="4971920">
                <a:moveTo>
                  <a:pt x="0" y="0"/>
                </a:moveTo>
                <a:lnTo>
                  <a:pt x="4971920" y="0"/>
                </a:lnTo>
                <a:lnTo>
                  <a:pt x="4971920" y="2796705"/>
                </a:lnTo>
                <a:lnTo>
                  <a:pt x="0" y="279670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4940486" y="2726581"/>
            <a:ext cx="1502473" cy="1502473"/>
            <a:chOff x="0" y="0"/>
            <a:chExt cx="2003297" cy="200329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003297" cy="2003297"/>
            </a:xfrm>
            <a:custGeom>
              <a:avLst/>
              <a:gdLst/>
              <a:ahLst/>
              <a:cxnLst/>
              <a:rect r="r" b="b" t="t" l="l"/>
              <a:pathLst>
                <a:path h="2003297" w="2003297">
                  <a:moveTo>
                    <a:pt x="0" y="0"/>
                  </a:moveTo>
                  <a:lnTo>
                    <a:pt x="2003297" y="0"/>
                  </a:lnTo>
                  <a:lnTo>
                    <a:pt x="2003297" y="2003297"/>
                  </a:lnTo>
                  <a:lnTo>
                    <a:pt x="0" y="2003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520762" y="2726581"/>
            <a:ext cx="1502473" cy="1502473"/>
            <a:chOff x="0" y="0"/>
            <a:chExt cx="2003297" cy="2003297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03297" cy="2003297"/>
            </a:xfrm>
            <a:custGeom>
              <a:avLst/>
              <a:gdLst/>
              <a:ahLst/>
              <a:cxnLst/>
              <a:rect r="r" b="b" t="t" l="l"/>
              <a:pathLst>
                <a:path h="2003297" w="2003297">
                  <a:moveTo>
                    <a:pt x="0" y="0"/>
                  </a:moveTo>
                  <a:lnTo>
                    <a:pt x="2003297" y="0"/>
                  </a:lnTo>
                  <a:lnTo>
                    <a:pt x="2003297" y="2003297"/>
                  </a:lnTo>
                  <a:lnTo>
                    <a:pt x="0" y="2003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20" id="20"/>
          <p:cNvSpPr/>
          <p:nvPr/>
        </p:nvSpPr>
        <p:spPr>
          <a:xfrm flipH="false" flipV="false" rot="0">
            <a:off x="11208551" y="4491828"/>
            <a:ext cx="2126895" cy="3008338"/>
          </a:xfrm>
          <a:custGeom>
            <a:avLst/>
            <a:gdLst/>
            <a:ahLst/>
            <a:cxnLst/>
            <a:rect r="r" b="b" t="t" l="l"/>
            <a:pathLst>
              <a:path h="3008338" w="2126895">
                <a:moveTo>
                  <a:pt x="0" y="0"/>
                </a:moveTo>
                <a:lnTo>
                  <a:pt x="2126895" y="0"/>
                </a:lnTo>
                <a:lnTo>
                  <a:pt x="2126895" y="3008339"/>
                </a:lnTo>
                <a:lnTo>
                  <a:pt x="0" y="30083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701903" y="1277577"/>
            <a:ext cx="3979637" cy="8523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356"/>
              </a:lnSpc>
            </a:pPr>
            <a:r>
              <a:rPr lang="en-US" sz="3107" spc="-31">
                <a:solidFill>
                  <a:srgbClr val="465E28"/>
                </a:solidFill>
                <a:latin typeface="Aileron Heavy Bold"/>
              </a:rPr>
              <a:t>METODINĖ KNYGA “GAMTOS VAIKAI”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754240" y="1186899"/>
            <a:ext cx="5035518" cy="12739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6"/>
              </a:lnSpc>
            </a:pPr>
            <a:r>
              <a:rPr lang="en-US" sz="3107" spc="-31">
                <a:solidFill>
                  <a:srgbClr val="465E28"/>
                </a:solidFill>
                <a:latin typeface="Aileron Heavy Bold"/>
              </a:rPr>
              <a:t>METODINĖ KNYGA “ŽIEMOS GARSAI IR VAIZDAI”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54240" y="1028700"/>
            <a:ext cx="5459250" cy="9258300"/>
            <a:chOff x="0" y="0"/>
            <a:chExt cx="1636907" cy="27760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36907" cy="2776018"/>
            </a:xfrm>
            <a:custGeom>
              <a:avLst/>
              <a:gdLst/>
              <a:ahLst/>
              <a:cxnLst/>
              <a:rect r="r" b="b" t="t" l="l"/>
              <a:pathLst>
                <a:path h="2776018" w="1636907">
                  <a:moveTo>
                    <a:pt x="0" y="0"/>
                  </a:moveTo>
                  <a:lnTo>
                    <a:pt x="1636907" y="0"/>
                  </a:lnTo>
                  <a:lnTo>
                    <a:pt x="1636907" y="2776018"/>
                  </a:lnTo>
                  <a:lnTo>
                    <a:pt x="0" y="2776018"/>
                  </a:lnTo>
                  <a:close/>
                </a:path>
              </a:pathLst>
            </a:custGeom>
            <a:solidFill>
              <a:srgbClr val="A1E39E">
                <a:alpha val="21961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34562" lIns="34562" bIns="34562" rIns="34562"/>
            <a:lstStyle/>
            <a:p>
              <a:pPr algn="ctr">
                <a:lnSpc>
                  <a:spcPts val="1333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181297" y="9258300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9" y="0"/>
                </a:lnTo>
                <a:lnTo>
                  <a:pt x="2415279" y="2415278"/>
                </a:lnTo>
                <a:lnTo>
                  <a:pt x="0" y="2415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41857" y="2556505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9" y="0"/>
                </a:lnTo>
                <a:lnTo>
                  <a:pt x="2415279" y="2415278"/>
                </a:lnTo>
                <a:lnTo>
                  <a:pt x="0" y="24152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2945315" y="2065452"/>
            <a:ext cx="3068976" cy="2743687"/>
          </a:xfrm>
          <a:custGeom>
            <a:avLst/>
            <a:gdLst/>
            <a:ahLst/>
            <a:cxnLst/>
            <a:rect r="r" b="b" t="t" l="l"/>
            <a:pathLst>
              <a:path h="2743687" w="3068976">
                <a:moveTo>
                  <a:pt x="0" y="0"/>
                </a:moveTo>
                <a:lnTo>
                  <a:pt x="3068975" y="0"/>
                </a:lnTo>
                <a:lnTo>
                  <a:pt x="3068975" y="2743687"/>
                </a:lnTo>
                <a:lnTo>
                  <a:pt x="0" y="27436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9943" t="0" r="-9257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87861" y="1933821"/>
            <a:ext cx="2392994" cy="3037962"/>
          </a:xfrm>
          <a:custGeom>
            <a:avLst/>
            <a:gdLst/>
            <a:ahLst/>
            <a:cxnLst/>
            <a:rect r="r" b="b" t="t" l="l"/>
            <a:pathLst>
              <a:path h="3037962" w="2392994">
                <a:moveTo>
                  <a:pt x="0" y="0"/>
                </a:moveTo>
                <a:lnTo>
                  <a:pt x="2392994" y="0"/>
                </a:lnTo>
                <a:lnTo>
                  <a:pt x="2392994" y="3037962"/>
                </a:lnTo>
                <a:lnTo>
                  <a:pt x="0" y="30379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307" t="-42211" r="-7643" b="-2724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3107959" y="6210708"/>
            <a:ext cx="4276399" cy="3421119"/>
          </a:xfrm>
          <a:custGeom>
            <a:avLst/>
            <a:gdLst/>
            <a:ahLst/>
            <a:cxnLst/>
            <a:rect r="r" b="b" t="t" l="l"/>
            <a:pathLst>
              <a:path h="3421119" w="4276399">
                <a:moveTo>
                  <a:pt x="0" y="0"/>
                </a:moveTo>
                <a:lnTo>
                  <a:pt x="4276399" y="0"/>
                </a:lnTo>
                <a:lnTo>
                  <a:pt x="4276399" y="3421119"/>
                </a:lnTo>
                <a:lnTo>
                  <a:pt x="0" y="34211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393706" y="4971783"/>
            <a:ext cx="3617818" cy="3958430"/>
          </a:xfrm>
          <a:custGeom>
            <a:avLst/>
            <a:gdLst/>
            <a:ahLst/>
            <a:cxnLst/>
            <a:rect r="r" b="b" t="t" l="l"/>
            <a:pathLst>
              <a:path h="3958430" w="3617818">
                <a:moveTo>
                  <a:pt x="0" y="0"/>
                </a:moveTo>
                <a:lnTo>
                  <a:pt x="3617818" y="0"/>
                </a:lnTo>
                <a:lnTo>
                  <a:pt x="3617818" y="3958430"/>
                </a:lnTo>
                <a:lnTo>
                  <a:pt x="0" y="39584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2186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2011524" y="1902808"/>
            <a:ext cx="3377412" cy="4777104"/>
          </a:xfrm>
          <a:custGeom>
            <a:avLst/>
            <a:gdLst/>
            <a:ahLst/>
            <a:cxnLst/>
            <a:rect r="r" b="b" t="t" l="l"/>
            <a:pathLst>
              <a:path h="4777104" w="3377412">
                <a:moveTo>
                  <a:pt x="0" y="0"/>
                </a:moveTo>
                <a:lnTo>
                  <a:pt x="3377412" y="0"/>
                </a:lnTo>
                <a:lnTo>
                  <a:pt x="3377412" y="4777104"/>
                </a:lnTo>
                <a:lnTo>
                  <a:pt x="0" y="47771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3138758" y="1078414"/>
            <a:ext cx="5442097" cy="418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117"/>
              </a:lnSpc>
            </a:pPr>
            <a:r>
              <a:rPr lang="en-US" sz="2886" spc="-28">
                <a:solidFill>
                  <a:srgbClr val="465E28"/>
                </a:solidFill>
                <a:latin typeface="Aileron Heavy Bold"/>
              </a:rPr>
              <a:t>AUGALŲ SĖKLŲ PAKUOTĖS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899064" y="5455743"/>
            <a:ext cx="4143029" cy="418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17"/>
              </a:lnSpc>
            </a:pPr>
            <a:r>
              <a:rPr lang="en-US" sz="2886" spc="-28">
                <a:solidFill>
                  <a:srgbClr val="465E28"/>
                </a:solidFill>
                <a:latin typeface="Aileron Heavy Bold"/>
              </a:rPr>
              <a:t>ISTORIJŲ KORTELĖS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580855" y="8651219"/>
            <a:ext cx="7312132" cy="418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3117"/>
              </a:lnSpc>
            </a:pPr>
            <a:r>
              <a:rPr lang="en-US" sz="2886" spc="-28">
                <a:solidFill>
                  <a:srgbClr val="465E28"/>
                </a:solidFill>
                <a:latin typeface="Aileron Heavy Bold"/>
              </a:rPr>
              <a:t>BITĖS  VYSTYMOSI CIKLŲ PRIEMONĖ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878237" y="1078414"/>
            <a:ext cx="7211254" cy="418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117"/>
              </a:lnSpc>
            </a:pPr>
            <a:r>
              <a:rPr lang="en-US" sz="2886" spc="-28">
                <a:solidFill>
                  <a:srgbClr val="465E28"/>
                </a:solidFill>
                <a:latin typeface="Aileron Heavy Bold"/>
              </a:rPr>
              <a:t>KOMPOSTAVIMO UŽDUOČIŲ RINKINYS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5409020"/>
            <a:ext cx="18288000" cy="4877980"/>
            <a:chOff x="0" y="0"/>
            <a:chExt cx="5483492" cy="146261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483492" cy="1462618"/>
            </a:xfrm>
            <a:custGeom>
              <a:avLst/>
              <a:gdLst/>
              <a:ahLst/>
              <a:cxnLst/>
              <a:rect r="r" b="b" t="t" l="l"/>
              <a:pathLst>
                <a:path h="1462618" w="5483492">
                  <a:moveTo>
                    <a:pt x="0" y="0"/>
                  </a:moveTo>
                  <a:lnTo>
                    <a:pt x="5483492" y="0"/>
                  </a:lnTo>
                  <a:lnTo>
                    <a:pt x="5483492" y="1462618"/>
                  </a:lnTo>
                  <a:lnTo>
                    <a:pt x="0" y="1462618"/>
                  </a:lnTo>
                  <a:close/>
                </a:path>
              </a:pathLst>
            </a:custGeom>
            <a:solidFill>
              <a:srgbClr val="A1E39E">
                <a:alpha val="21961"/>
              </a:srgbClr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anchor="ctr" rtlCol="false" tIns="34562" lIns="34562" bIns="34562" rIns="34562"/>
            <a:lstStyle/>
            <a:p>
              <a:pPr algn="ctr">
                <a:lnSpc>
                  <a:spcPts val="1333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560963" y="440686"/>
            <a:ext cx="4573791" cy="1176027"/>
          </a:xfrm>
          <a:custGeom>
            <a:avLst/>
            <a:gdLst/>
            <a:ahLst/>
            <a:cxnLst/>
            <a:rect r="r" b="b" t="t" l="l"/>
            <a:pathLst>
              <a:path h="1176027" w="4573791">
                <a:moveTo>
                  <a:pt x="0" y="0"/>
                </a:moveTo>
                <a:lnTo>
                  <a:pt x="4573791" y="0"/>
                </a:lnTo>
                <a:lnTo>
                  <a:pt x="4573791" y="1176028"/>
                </a:lnTo>
                <a:lnTo>
                  <a:pt x="0" y="11760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398613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4425950"/>
            <a:ext cx="2415278" cy="2415278"/>
          </a:xfrm>
          <a:custGeom>
            <a:avLst/>
            <a:gdLst/>
            <a:ahLst/>
            <a:cxnLst/>
            <a:rect r="r" b="b" t="t" l="l"/>
            <a:pathLst>
              <a:path h="2415278" w="2415278">
                <a:moveTo>
                  <a:pt x="0" y="0"/>
                </a:moveTo>
                <a:lnTo>
                  <a:pt x="2415278" y="0"/>
                </a:lnTo>
                <a:lnTo>
                  <a:pt x="2415278" y="2415279"/>
                </a:lnTo>
                <a:lnTo>
                  <a:pt x="0" y="24152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480221" y="783105"/>
            <a:ext cx="2090170" cy="491190"/>
          </a:xfrm>
          <a:custGeom>
            <a:avLst/>
            <a:gdLst/>
            <a:ahLst/>
            <a:cxnLst/>
            <a:rect r="r" b="b" t="t" l="l"/>
            <a:pathLst>
              <a:path h="491190" w="2090170">
                <a:moveTo>
                  <a:pt x="0" y="0"/>
                </a:moveTo>
                <a:lnTo>
                  <a:pt x="2090170" y="0"/>
                </a:lnTo>
                <a:lnTo>
                  <a:pt x="2090170" y="491190"/>
                </a:lnTo>
                <a:lnTo>
                  <a:pt x="0" y="4911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1287231">
            <a:off x="6874624" y="3234657"/>
            <a:ext cx="3946468" cy="4348725"/>
          </a:xfrm>
          <a:custGeom>
            <a:avLst/>
            <a:gdLst/>
            <a:ahLst/>
            <a:cxnLst/>
            <a:rect r="r" b="b" t="t" l="l"/>
            <a:pathLst>
              <a:path h="4348725" w="3946468">
                <a:moveTo>
                  <a:pt x="0" y="0"/>
                </a:moveTo>
                <a:lnTo>
                  <a:pt x="3946469" y="0"/>
                </a:lnTo>
                <a:lnTo>
                  <a:pt x="3946469" y="4348726"/>
                </a:lnTo>
                <a:lnTo>
                  <a:pt x="0" y="43487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313411" y="440686"/>
            <a:ext cx="1075525" cy="1303667"/>
          </a:xfrm>
          <a:custGeom>
            <a:avLst/>
            <a:gdLst/>
            <a:ahLst/>
            <a:cxnLst/>
            <a:rect r="r" b="b" t="t" l="l"/>
            <a:pathLst>
              <a:path h="1303667" w="1075525">
                <a:moveTo>
                  <a:pt x="0" y="0"/>
                </a:moveTo>
                <a:lnTo>
                  <a:pt x="1075525" y="0"/>
                </a:lnTo>
                <a:lnTo>
                  <a:pt x="1075525" y="1303667"/>
                </a:lnTo>
                <a:lnTo>
                  <a:pt x="0" y="130366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419673" y="8750223"/>
            <a:ext cx="13448653" cy="9209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95"/>
              </a:lnSpc>
            </a:pPr>
            <a:r>
              <a:rPr lang="en-US" sz="1266">
                <a:solidFill>
                  <a:srgbClr val="465E28"/>
                </a:solidFill>
                <a:latin typeface="Montserrat"/>
                <a:hlinkClick r:id="rId8" tooltip="https://erasmus-plus.ec.europa.eu/resources-and-tools/documents-and-guidelines"/>
              </a:rPr>
              <a:t>Projektas finansuojamas Europos Sąjungos lėšomis. Leidinyje išreiškiamas požiūris ar nuomonė yra tik autoriaus (-ių) ir nebūtinai atspindi Europos Sąjungos ar Europos švietimo ir kultūros vykdomosios įstaigos (EACEA) požiūrį ar nuomonę. Nei Europos Sąjunga, nei EACEA negali būti laikoma už juos atsakinga.</a:t>
            </a:r>
          </a:p>
          <a:p>
            <a:pPr algn="ctr">
              <a:lnSpc>
                <a:spcPts val="2595"/>
              </a:lnSpc>
            </a:pPr>
            <a:r>
              <a:rPr lang="en-US" sz="1266">
                <a:solidFill>
                  <a:srgbClr val="465E28"/>
                </a:solidFill>
                <a:latin typeface="Montserrat"/>
                <a:hlinkClick r:id="rId9" tooltip="https://erasmus-plus.ec.europa.eu/resources-and-tools/documents-and-guidelines"/>
              </a:rPr>
              <a:t>Apie programą "Erasmus+" daugiau sužinosite paspaudę šią nuorodą: https://erasmus-plus.ec.europa.eu/resources-and-tools/documents-and- guidelines?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DAFvk5DCUV0</dc:identifier>
  <dcterms:modified xsi:type="dcterms:W3CDTF">2011-08-01T06:04:30Z</dcterms:modified>
  <cp:revision>1</cp:revision>
  <dc:title>Projekto "Kids in Nature" Rezultatai</dc:title>
</cp:coreProperties>
</file>